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266" r:id="rId3"/>
    <p:sldId id="319" r:id="rId4"/>
    <p:sldId id="257" r:id="rId5"/>
    <p:sldId id="263" r:id="rId6"/>
    <p:sldId id="264" r:id="rId7"/>
    <p:sldId id="267" r:id="rId8"/>
    <p:sldId id="268" r:id="rId9"/>
    <p:sldId id="320" r:id="rId10"/>
    <p:sldId id="271" r:id="rId11"/>
    <p:sldId id="269" r:id="rId12"/>
    <p:sldId id="273" r:id="rId13"/>
    <p:sldId id="322" r:id="rId14"/>
    <p:sldId id="272" r:id="rId15"/>
    <p:sldId id="277" r:id="rId16"/>
    <p:sldId id="305" r:id="rId17"/>
    <p:sldId id="311" r:id="rId18"/>
    <p:sldId id="323" r:id="rId19"/>
    <p:sldId id="259" r:id="rId20"/>
    <p:sldId id="260" r:id="rId21"/>
    <p:sldId id="261" r:id="rId22"/>
    <p:sldId id="281" r:id="rId23"/>
    <p:sldId id="313" r:id="rId24"/>
    <p:sldId id="284" r:id="rId25"/>
    <p:sldId id="288" r:id="rId26"/>
    <p:sldId id="287" r:id="rId27"/>
    <p:sldId id="285" r:id="rId28"/>
    <p:sldId id="289" r:id="rId29"/>
    <p:sldId id="290" r:id="rId30"/>
    <p:sldId id="292" r:id="rId31"/>
    <p:sldId id="307" r:id="rId32"/>
    <p:sldId id="293" r:id="rId33"/>
    <p:sldId id="295" r:id="rId34"/>
    <p:sldId id="328" r:id="rId35"/>
    <p:sldId id="296" r:id="rId36"/>
    <p:sldId id="309" r:id="rId37"/>
    <p:sldId id="327" r:id="rId38"/>
    <p:sldId id="297" r:id="rId39"/>
    <p:sldId id="298" r:id="rId40"/>
    <p:sldId id="299" r:id="rId41"/>
    <p:sldId id="310" r:id="rId42"/>
    <p:sldId id="324" r:id="rId43"/>
    <p:sldId id="302" r:id="rId44"/>
    <p:sldId id="303" r:id="rId45"/>
    <p:sldId id="304" r:id="rId46"/>
    <p:sldId id="325" r:id="rId47"/>
    <p:sldId id="316" r:id="rId48"/>
    <p:sldId id="314" r:id="rId49"/>
    <p:sldId id="315" r:id="rId50"/>
    <p:sldId id="317" r:id="rId51"/>
    <p:sldId id="318" r:id="rId52"/>
    <p:sldId id="326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2749E4-0519-45C0-A85F-95E8F54B17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5FE36A0-3A15-407A-A79C-C37C284EFAEE}">
      <dgm:prSet phldrT="[Metin]"/>
      <dgm:spPr/>
      <dgm:t>
        <a:bodyPr/>
        <a:lstStyle/>
        <a:p>
          <a:r>
            <a:rPr lang="tr-TR" dirty="0" smtClean="0"/>
            <a:t>Solunum</a:t>
          </a:r>
          <a:endParaRPr lang="tr-TR" dirty="0"/>
        </a:p>
      </dgm:t>
    </dgm:pt>
    <dgm:pt modelId="{53D3D843-4615-49B9-8ACB-D9566B452D0D}" type="parTrans" cxnId="{A3D68400-6B6D-460F-AFD7-71F6B86050E3}">
      <dgm:prSet/>
      <dgm:spPr/>
      <dgm:t>
        <a:bodyPr/>
        <a:lstStyle/>
        <a:p>
          <a:endParaRPr lang="tr-TR"/>
        </a:p>
      </dgm:t>
    </dgm:pt>
    <dgm:pt modelId="{12170F39-B866-4C92-9E74-EF4E25CA1C94}" type="sibTrans" cxnId="{A3D68400-6B6D-460F-AFD7-71F6B86050E3}">
      <dgm:prSet/>
      <dgm:spPr/>
      <dgm:t>
        <a:bodyPr/>
        <a:lstStyle/>
        <a:p>
          <a:endParaRPr lang="tr-TR"/>
        </a:p>
      </dgm:t>
    </dgm:pt>
    <dgm:pt modelId="{21CBB19A-13A8-474C-AA3E-F19786C1E613}">
      <dgm:prSet phldrT="[Metin]"/>
      <dgm:spPr/>
      <dgm:t>
        <a:bodyPr/>
        <a:lstStyle/>
        <a:p>
          <a:r>
            <a:rPr lang="tr-TR" dirty="0" smtClean="0"/>
            <a:t>Aerobik</a:t>
          </a:r>
          <a:endParaRPr lang="tr-TR" dirty="0"/>
        </a:p>
      </dgm:t>
    </dgm:pt>
    <dgm:pt modelId="{1CDC72F0-A8FF-4B0D-AD98-2F45357F3A74}" type="parTrans" cxnId="{F50CACB0-C1BD-43ED-93C5-614C13D26FFF}">
      <dgm:prSet/>
      <dgm:spPr/>
      <dgm:t>
        <a:bodyPr/>
        <a:lstStyle/>
        <a:p>
          <a:endParaRPr lang="tr-TR"/>
        </a:p>
      </dgm:t>
    </dgm:pt>
    <dgm:pt modelId="{AED8942F-6226-4DE6-9CA3-83532F3EBDBD}" type="sibTrans" cxnId="{F50CACB0-C1BD-43ED-93C5-614C13D26FFF}">
      <dgm:prSet/>
      <dgm:spPr/>
      <dgm:t>
        <a:bodyPr/>
        <a:lstStyle/>
        <a:p>
          <a:endParaRPr lang="tr-TR"/>
        </a:p>
      </dgm:t>
    </dgm:pt>
    <dgm:pt modelId="{56CD9566-E284-4530-8907-78379AFC48AB}">
      <dgm:prSet phldrT="[Metin]"/>
      <dgm:spPr/>
      <dgm:t>
        <a:bodyPr/>
        <a:lstStyle/>
        <a:p>
          <a:r>
            <a:rPr lang="tr-TR" dirty="0" err="1" smtClean="0"/>
            <a:t>Glikoliz</a:t>
          </a:r>
          <a:endParaRPr lang="tr-TR" dirty="0"/>
        </a:p>
      </dgm:t>
    </dgm:pt>
    <dgm:pt modelId="{4EC8C5F7-4ABF-427D-9395-B3D788CA8551}" type="parTrans" cxnId="{ED874E41-2132-4497-BF03-634B995D0D28}">
      <dgm:prSet/>
      <dgm:spPr/>
      <dgm:t>
        <a:bodyPr/>
        <a:lstStyle/>
        <a:p>
          <a:endParaRPr lang="tr-TR"/>
        </a:p>
      </dgm:t>
    </dgm:pt>
    <dgm:pt modelId="{32BC16B6-0AAE-42CB-AC3B-8BE4C8ED872F}" type="sibTrans" cxnId="{ED874E41-2132-4497-BF03-634B995D0D28}">
      <dgm:prSet/>
      <dgm:spPr/>
      <dgm:t>
        <a:bodyPr/>
        <a:lstStyle/>
        <a:p>
          <a:endParaRPr lang="tr-TR"/>
        </a:p>
      </dgm:t>
    </dgm:pt>
    <dgm:pt modelId="{C6AB38F9-4162-4D73-ADFA-30FB9756B6CE}">
      <dgm:prSet phldrT="[Metin]"/>
      <dgm:spPr/>
      <dgm:t>
        <a:bodyPr/>
        <a:lstStyle/>
        <a:p>
          <a:r>
            <a:rPr lang="tr-TR" dirty="0" err="1" smtClean="0"/>
            <a:t>Krebs</a:t>
          </a:r>
          <a:endParaRPr lang="tr-TR" dirty="0"/>
        </a:p>
      </dgm:t>
    </dgm:pt>
    <dgm:pt modelId="{91AE51E4-AB46-4CEE-99F5-A6B0E7D7E7AE}" type="parTrans" cxnId="{8CA227BD-6AC5-4D17-90B5-37218A718C2C}">
      <dgm:prSet/>
      <dgm:spPr/>
      <dgm:t>
        <a:bodyPr/>
        <a:lstStyle/>
        <a:p>
          <a:endParaRPr lang="tr-TR"/>
        </a:p>
      </dgm:t>
    </dgm:pt>
    <dgm:pt modelId="{08FE04AB-50E0-40B5-9157-1054F768162D}" type="sibTrans" cxnId="{8CA227BD-6AC5-4D17-90B5-37218A718C2C}">
      <dgm:prSet/>
      <dgm:spPr/>
      <dgm:t>
        <a:bodyPr/>
        <a:lstStyle/>
        <a:p>
          <a:endParaRPr lang="tr-TR"/>
        </a:p>
      </dgm:t>
    </dgm:pt>
    <dgm:pt modelId="{51A2FD54-9BF9-47EC-8478-4F40B37B1431}">
      <dgm:prSet phldrT="[Metin]"/>
      <dgm:spPr/>
      <dgm:t>
        <a:bodyPr/>
        <a:lstStyle/>
        <a:p>
          <a:r>
            <a:rPr lang="tr-TR" dirty="0" smtClean="0"/>
            <a:t>Anaerobik</a:t>
          </a:r>
          <a:endParaRPr lang="tr-TR" dirty="0"/>
        </a:p>
      </dgm:t>
    </dgm:pt>
    <dgm:pt modelId="{6E3640F2-4956-4160-9415-C8E34504FE51}" type="parTrans" cxnId="{3D9CF134-3BAA-45BA-B644-766D8368D8AA}">
      <dgm:prSet/>
      <dgm:spPr/>
      <dgm:t>
        <a:bodyPr/>
        <a:lstStyle/>
        <a:p>
          <a:endParaRPr lang="tr-TR"/>
        </a:p>
      </dgm:t>
    </dgm:pt>
    <dgm:pt modelId="{536E7A10-A05A-4543-9D04-DB3F61B751FE}" type="sibTrans" cxnId="{3D9CF134-3BAA-45BA-B644-766D8368D8AA}">
      <dgm:prSet/>
      <dgm:spPr/>
      <dgm:t>
        <a:bodyPr/>
        <a:lstStyle/>
        <a:p>
          <a:endParaRPr lang="tr-TR"/>
        </a:p>
      </dgm:t>
    </dgm:pt>
    <dgm:pt modelId="{F7FEE7B7-FE50-485E-A12D-A859ECDC4D50}">
      <dgm:prSet phldrT="[Metin]"/>
      <dgm:spPr/>
      <dgm:t>
        <a:bodyPr/>
        <a:lstStyle/>
        <a:p>
          <a:r>
            <a:rPr lang="tr-TR" dirty="0" err="1" smtClean="0"/>
            <a:t>Glikoliz</a:t>
          </a:r>
          <a:endParaRPr lang="tr-TR" dirty="0"/>
        </a:p>
      </dgm:t>
    </dgm:pt>
    <dgm:pt modelId="{06955B54-BF52-4B16-8294-D27333F2E6D4}" type="parTrans" cxnId="{51E866A7-72EF-49D9-AB5C-EBCF60DABB6F}">
      <dgm:prSet/>
      <dgm:spPr/>
      <dgm:t>
        <a:bodyPr/>
        <a:lstStyle/>
        <a:p>
          <a:endParaRPr lang="tr-TR"/>
        </a:p>
      </dgm:t>
    </dgm:pt>
    <dgm:pt modelId="{4D3B731F-EBD6-4587-A538-D8DC679E9CEC}" type="sibTrans" cxnId="{51E866A7-72EF-49D9-AB5C-EBCF60DABB6F}">
      <dgm:prSet/>
      <dgm:spPr/>
      <dgm:t>
        <a:bodyPr/>
        <a:lstStyle/>
        <a:p>
          <a:endParaRPr lang="tr-TR"/>
        </a:p>
      </dgm:t>
    </dgm:pt>
    <dgm:pt modelId="{AC4DD795-5EDA-4A42-8CDE-F755651A2DFF}">
      <dgm:prSet/>
      <dgm:spPr/>
      <dgm:t>
        <a:bodyPr/>
        <a:lstStyle/>
        <a:p>
          <a:r>
            <a:rPr lang="tr-TR" dirty="0" err="1" smtClean="0"/>
            <a:t>Ets</a:t>
          </a:r>
          <a:endParaRPr lang="tr-TR" dirty="0"/>
        </a:p>
      </dgm:t>
    </dgm:pt>
    <dgm:pt modelId="{BEB9E0A0-4029-4256-9B20-3F3974ADBF01}" type="parTrans" cxnId="{DAA41ABB-D175-4029-8F62-68E88F125342}">
      <dgm:prSet/>
      <dgm:spPr/>
    </dgm:pt>
    <dgm:pt modelId="{49EA0FCF-BFCE-4AC7-8201-4629D2533445}" type="sibTrans" cxnId="{DAA41ABB-D175-4029-8F62-68E88F125342}">
      <dgm:prSet/>
      <dgm:spPr/>
    </dgm:pt>
    <dgm:pt modelId="{6EE70EB6-02DE-4606-891F-C905B6E6203D}" type="pres">
      <dgm:prSet presAssocID="{FE2749E4-0519-45C0-A85F-95E8F54B17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r-TR"/>
        </a:p>
      </dgm:t>
    </dgm:pt>
    <dgm:pt modelId="{C54F1BB2-399F-4E7E-A2CF-4B51FAA4FEB6}" type="pres">
      <dgm:prSet presAssocID="{B5FE36A0-3A15-407A-A79C-C37C284EFAEE}" presName="hierRoot1" presStyleCnt="0"/>
      <dgm:spPr/>
    </dgm:pt>
    <dgm:pt modelId="{E18E4059-663E-4FEE-94FF-A50AC81315B1}" type="pres">
      <dgm:prSet presAssocID="{B5FE36A0-3A15-407A-A79C-C37C284EFAEE}" presName="composite" presStyleCnt="0"/>
      <dgm:spPr/>
    </dgm:pt>
    <dgm:pt modelId="{69425B9C-0D6F-4078-941E-56996443954F}" type="pres">
      <dgm:prSet presAssocID="{B5FE36A0-3A15-407A-A79C-C37C284EFAEE}" presName="background" presStyleLbl="node0" presStyleIdx="0" presStyleCnt="1"/>
      <dgm:spPr/>
    </dgm:pt>
    <dgm:pt modelId="{E976962A-6CB5-42EB-AC55-B1A68C6E90E7}" type="pres">
      <dgm:prSet presAssocID="{B5FE36A0-3A15-407A-A79C-C37C284EFAEE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710D6F0-FA46-4F20-936E-957C57F6A000}" type="pres">
      <dgm:prSet presAssocID="{B5FE36A0-3A15-407A-A79C-C37C284EFAEE}" presName="hierChild2" presStyleCnt="0"/>
      <dgm:spPr/>
    </dgm:pt>
    <dgm:pt modelId="{CF923AD6-DCEC-4183-93B3-4ECE36F5412D}" type="pres">
      <dgm:prSet presAssocID="{1CDC72F0-A8FF-4B0D-AD98-2F45357F3A74}" presName="Name10" presStyleLbl="parChTrans1D2" presStyleIdx="0" presStyleCnt="2"/>
      <dgm:spPr/>
      <dgm:t>
        <a:bodyPr/>
        <a:lstStyle/>
        <a:p>
          <a:endParaRPr lang="tr-TR"/>
        </a:p>
      </dgm:t>
    </dgm:pt>
    <dgm:pt modelId="{44C32DF8-06A8-423C-9D18-16DA12CB2F23}" type="pres">
      <dgm:prSet presAssocID="{21CBB19A-13A8-474C-AA3E-F19786C1E613}" presName="hierRoot2" presStyleCnt="0"/>
      <dgm:spPr/>
    </dgm:pt>
    <dgm:pt modelId="{A1C71801-A2DE-485A-924B-CD174FD6D0BD}" type="pres">
      <dgm:prSet presAssocID="{21CBB19A-13A8-474C-AA3E-F19786C1E613}" presName="composite2" presStyleCnt="0"/>
      <dgm:spPr/>
    </dgm:pt>
    <dgm:pt modelId="{0AD10B8B-D8AC-42A4-AD79-76B392609B07}" type="pres">
      <dgm:prSet presAssocID="{21CBB19A-13A8-474C-AA3E-F19786C1E613}" presName="background2" presStyleLbl="node2" presStyleIdx="0" presStyleCnt="2"/>
      <dgm:spPr/>
    </dgm:pt>
    <dgm:pt modelId="{15F3CBE8-1039-464E-B3BB-0B149CEAE26F}" type="pres">
      <dgm:prSet presAssocID="{21CBB19A-13A8-474C-AA3E-F19786C1E613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BFEA7F74-9ED5-43F5-85C3-B81AE8C00323}" type="pres">
      <dgm:prSet presAssocID="{21CBB19A-13A8-474C-AA3E-F19786C1E613}" presName="hierChild3" presStyleCnt="0"/>
      <dgm:spPr/>
    </dgm:pt>
    <dgm:pt modelId="{654914D8-5133-4422-933D-C6A4DBDA20B9}" type="pres">
      <dgm:prSet presAssocID="{4EC8C5F7-4ABF-427D-9395-B3D788CA8551}" presName="Name17" presStyleLbl="parChTrans1D3" presStyleIdx="0" presStyleCnt="4"/>
      <dgm:spPr/>
      <dgm:t>
        <a:bodyPr/>
        <a:lstStyle/>
        <a:p>
          <a:endParaRPr lang="tr-TR"/>
        </a:p>
      </dgm:t>
    </dgm:pt>
    <dgm:pt modelId="{991BC4DF-261F-4E01-84F4-D6FF00A3490D}" type="pres">
      <dgm:prSet presAssocID="{56CD9566-E284-4530-8907-78379AFC48AB}" presName="hierRoot3" presStyleCnt="0"/>
      <dgm:spPr/>
    </dgm:pt>
    <dgm:pt modelId="{C540D91B-A175-42B6-97F9-C9E08D45DB33}" type="pres">
      <dgm:prSet presAssocID="{56CD9566-E284-4530-8907-78379AFC48AB}" presName="composite3" presStyleCnt="0"/>
      <dgm:spPr/>
    </dgm:pt>
    <dgm:pt modelId="{80C910A3-1371-4286-A1F3-718F97EFD6CB}" type="pres">
      <dgm:prSet presAssocID="{56CD9566-E284-4530-8907-78379AFC48AB}" presName="background3" presStyleLbl="node3" presStyleIdx="0" presStyleCnt="4"/>
      <dgm:spPr/>
    </dgm:pt>
    <dgm:pt modelId="{1EAB47B3-A7C2-4692-94F4-43A58D304DB9}" type="pres">
      <dgm:prSet presAssocID="{56CD9566-E284-4530-8907-78379AFC48AB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F90B1A6F-7B7B-403A-ADA3-1B3E37A4EC21}" type="pres">
      <dgm:prSet presAssocID="{56CD9566-E284-4530-8907-78379AFC48AB}" presName="hierChild4" presStyleCnt="0"/>
      <dgm:spPr/>
    </dgm:pt>
    <dgm:pt modelId="{4DAFBCB4-844E-4D0D-BA24-3D9A18E3CE5F}" type="pres">
      <dgm:prSet presAssocID="{91AE51E4-AB46-4CEE-99F5-A6B0E7D7E7AE}" presName="Name17" presStyleLbl="parChTrans1D3" presStyleIdx="1" presStyleCnt="4"/>
      <dgm:spPr/>
      <dgm:t>
        <a:bodyPr/>
        <a:lstStyle/>
        <a:p>
          <a:endParaRPr lang="tr-TR"/>
        </a:p>
      </dgm:t>
    </dgm:pt>
    <dgm:pt modelId="{35D6CC7F-68D0-4045-BF88-7809EBADF37E}" type="pres">
      <dgm:prSet presAssocID="{C6AB38F9-4162-4D73-ADFA-30FB9756B6CE}" presName="hierRoot3" presStyleCnt="0"/>
      <dgm:spPr/>
    </dgm:pt>
    <dgm:pt modelId="{99DA6ED9-43BF-4989-922E-61D2DD0439EB}" type="pres">
      <dgm:prSet presAssocID="{C6AB38F9-4162-4D73-ADFA-30FB9756B6CE}" presName="composite3" presStyleCnt="0"/>
      <dgm:spPr/>
    </dgm:pt>
    <dgm:pt modelId="{26126C96-7E49-47F3-ABAE-1501EE312600}" type="pres">
      <dgm:prSet presAssocID="{C6AB38F9-4162-4D73-ADFA-30FB9756B6CE}" presName="background3" presStyleLbl="node3" presStyleIdx="1" presStyleCnt="4"/>
      <dgm:spPr/>
    </dgm:pt>
    <dgm:pt modelId="{189213FA-4CCF-4365-AA87-AF7C00D4703C}" type="pres">
      <dgm:prSet presAssocID="{C6AB38F9-4162-4D73-ADFA-30FB9756B6CE}" presName="text3" presStyleLbl="fgAcc3" presStyleIdx="1" presStyleCnt="4" custLinFactNeighborX="-3584" custLinFactNeighborY="1778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89E6C7F4-328E-43B2-8113-DE72ED7D5D3D}" type="pres">
      <dgm:prSet presAssocID="{C6AB38F9-4162-4D73-ADFA-30FB9756B6CE}" presName="hierChild4" presStyleCnt="0"/>
      <dgm:spPr/>
    </dgm:pt>
    <dgm:pt modelId="{56460C97-72D5-4915-AA62-9281932CE21D}" type="pres">
      <dgm:prSet presAssocID="{BEB9E0A0-4029-4256-9B20-3F3974ADBF01}" presName="Name17" presStyleLbl="parChTrans1D3" presStyleIdx="2" presStyleCnt="4"/>
      <dgm:spPr/>
    </dgm:pt>
    <dgm:pt modelId="{2E94D477-AB51-40D2-A4A7-C3F2A756C58F}" type="pres">
      <dgm:prSet presAssocID="{AC4DD795-5EDA-4A42-8CDE-F755651A2DFF}" presName="hierRoot3" presStyleCnt="0"/>
      <dgm:spPr/>
    </dgm:pt>
    <dgm:pt modelId="{84B69DB1-7601-4D0D-BB76-F6EF51AACEC4}" type="pres">
      <dgm:prSet presAssocID="{AC4DD795-5EDA-4A42-8CDE-F755651A2DFF}" presName="composite3" presStyleCnt="0"/>
      <dgm:spPr/>
    </dgm:pt>
    <dgm:pt modelId="{422A5A5C-5182-4B1F-8F80-4BBB300D2BD7}" type="pres">
      <dgm:prSet presAssocID="{AC4DD795-5EDA-4A42-8CDE-F755651A2DFF}" presName="background3" presStyleLbl="node3" presStyleIdx="2" presStyleCnt="4"/>
      <dgm:spPr/>
    </dgm:pt>
    <dgm:pt modelId="{DAF57630-A3E8-48A5-8DDA-B02B0191D9DA}" type="pres">
      <dgm:prSet presAssocID="{AC4DD795-5EDA-4A42-8CDE-F755651A2DFF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D6FDC407-1AEA-48A4-9F69-AD0F7E9E4E38}" type="pres">
      <dgm:prSet presAssocID="{AC4DD795-5EDA-4A42-8CDE-F755651A2DFF}" presName="hierChild4" presStyleCnt="0"/>
      <dgm:spPr/>
    </dgm:pt>
    <dgm:pt modelId="{A6ECA59A-6575-4E8E-ADEA-ADB83CBC18D2}" type="pres">
      <dgm:prSet presAssocID="{6E3640F2-4956-4160-9415-C8E34504FE51}" presName="Name10" presStyleLbl="parChTrans1D2" presStyleIdx="1" presStyleCnt="2"/>
      <dgm:spPr/>
      <dgm:t>
        <a:bodyPr/>
        <a:lstStyle/>
        <a:p>
          <a:endParaRPr lang="tr-TR"/>
        </a:p>
      </dgm:t>
    </dgm:pt>
    <dgm:pt modelId="{5581B353-29FC-4A1E-ADE4-A5E3E32831AE}" type="pres">
      <dgm:prSet presAssocID="{51A2FD54-9BF9-47EC-8478-4F40B37B1431}" presName="hierRoot2" presStyleCnt="0"/>
      <dgm:spPr/>
    </dgm:pt>
    <dgm:pt modelId="{E6784AE3-EFA6-4CBB-993A-FE6741B63C95}" type="pres">
      <dgm:prSet presAssocID="{51A2FD54-9BF9-47EC-8478-4F40B37B1431}" presName="composite2" presStyleCnt="0"/>
      <dgm:spPr/>
    </dgm:pt>
    <dgm:pt modelId="{4AC9E13F-FB7F-4898-8685-B8AC2862C652}" type="pres">
      <dgm:prSet presAssocID="{51A2FD54-9BF9-47EC-8478-4F40B37B1431}" presName="background2" presStyleLbl="node2" presStyleIdx="1" presStyleCnt="2"/>
      <dgm:spPr/>
    </dgm:pt>
    <dgm:pt modelId="{03D0D301-338F-462F-BD5E-C6049497DB88}" type="pres">
      <dgm:prSet presAssocID="{51A2FD54-9BF9-47EC-8478-4F40B37B1431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88C8FF6D-E5A0-42FB-981F-FA40BDB26720}" type="pres">
      <dgm:prSet presAssocID="{51A2FD54-9BF9-47EC-8478-4F40B37B1431}" presName="hierChild3" presStyleCnt="0"/>
      <dgm:spPr/>
    </dgm:pt>
    <dgm:pt modelId="{BD7B6345-DD3B-4346-93E0-50551DA1D37F}" type="pres">
      <dgm:prSet presAssocID="{06955B54-BF52-4B16-8294-D27333F2E6D4}" presName="Name17" presStyleLbl="parChTrans1D3" presStyleIdx="3" presStyleCnt="4"/>
      <dgm:spPr/>
      <dgm:t>
        <a:bodyPr/>
        <a:lstStyle/>
        <a:p>
          <a:endParaRPr lang="tr-TR"/>
        </a:p>
      </dgm:t>
    </dgm:pt>
    <dgm:pt modelId="{59843478-BE67-426E-A210-FE5939E80BB8}" type="pres">
      <dgm:prSet presAssocID="{F7FEE7B7-FE50-485E-A12D-A859ECDC4D50}" presName="hierRoot3" presStyleCnt="0"/>
      <dgm:spPr/>
    </dgm:pt>
    <dgm:pt modelId="{DC4EEA0E-99D8-4610-BB35-074FE43417AF}" type="pres">
      <dgm:prSet presAssocID="{F7FEE7B7-FE50-485E-A12D-A859ECDC4D50}" presName="composite3" presStyleCnt="0"/>
      <dgm:spPr/>
    </dgm:pt>
    <dgm:pt modelId="{EF230124-CEA7-43CF-9C40-6BFC8D2B17F0}" type="pres">
      <dgm:prSet presAssocID="{F7FEE7B7-FE50-485E-A12D-A859ECDC4D50}" presName="background3" presStyleLbl="node3" presStyleIdx="3" presStyleCnt="4"/>
      <dgm:spPr/>
    </dgm:pt>
    <dgm:pt modelId="{EE7F288A-8443-4841-8AB5-AD735E42E68E}" type="pres">
      <dgm:prSet presAssocID="{F7FEE7B7-FE50-485E-A12D-A859ECDC4D50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2ADFB122-D3BF-480D-BDB6-C77FED553EBC}" type="pres">
      <dgm:prSet presAssocID="{F7FEE7B7-FE50-485E-A12D-A859ECDC4D50}" presName="hierChild4" presStyleCnt="0"/>
      <dgm:spPr/>
    </dgm:pt>
  </dgm:ptLst>
  <dgm:cxnLst>
    <dgm:cxn modelId="{5065B009-A07D-43A6-968A-F4661E258DD3}" type="presOf" srcId="{21CBB19A-13A8-474C-AA3E-F19786C1E613}" destId="{15F3CBE8-1039-464E-B3BB-0B149CEAE26F}" srcOrd="0" destOrd="0" presId="urn:microsoft.com/office/officeart/2005/8/layout/hierarchy1"/>
    <dgm:cxn modelId="{13BC2561-7101-49B0-B925-B359B4288FCE}" type="presOf" srcId="{BEB9E0A0-4029-4256-9B20-3F3974ADBF01}" destId="{56460C97-72D5-4915-AA62-9281932CE21D}" srcOrd="0" destOrd="0" presId="urn:microsoft.com/office/officeart/2005/8/layout/hierarchy1"/>
    <dgm:cxn modelId="{47D64D3C-4AED-4109-8CDA-DC0944D7BFB2}" type="presOf" srcId="{C6AB38F9-4162-4D73-ADFA-30FB9756B6CE}" destId="{189213FA-4CCF-4365-AA87-AF7C00D4703C}" srcOrd="0" destOrd="0" presId="urn:microsoft.com/office/officeart/2005/8/layout/hierarchy1"/>
    <dgm:cxn modelId="{DAA41ABB-D175-4029-8F62-68E88F125342}" srcId="{21CBB19A-13A8-474C-AA3E-F19786C1E613}" destId="{AC4DD795-5EDA-4A42-8CDE-F755651A2DFF}" srcOrd="2" destOrd="0" parTransId="{BEB9E0A0-4029-4256-9B20-3F3974ADBF01}" sibTransId="{49EA0FCF-BFCE-4AC7-8201-4629D2533445}"/>
    <dgm:cxn modelId="{C768ABB8-C73E-4BB1-835A-578090D49816}" type="presOf" srcId="{B5FE36A0-3A15-407A-A79C-C37C284EFAEE}" destId="{E976962A-6CB5-42EB-AC55-B1A68C6E90E7}" srcOrd="0" destOrd="0" presId="urn:microsoft.com/office/officeart/2005/8/layout/hierarchy1"/>
    <dgm:cxn modelId="{A3D68400-6B6D-460F-AFD7-71F6B86050E3}" srcId="{FE2749E4-0519-45C0-A85F-95E8F54B17B6}" destId="{B5FE36A0-3A15-407A-A79C-C37C284EFAEE}" srcOrd="0" destOrd="0" parTransId="{53D3D843-4615-49B9-8ACB-D9566B452D0D}" sibTransId="{12170F39-B866-4C92-9E74-EF4E25CA1C94}"/>
    <dgm:cxn modelId="{51E866A7-72EF-49D9-AB5C-EBCF60DABB6F}" srcId="{51A2FD54-9BF9-47EC-8478-4F40B37B1431}" destId="{F7FEE7B7-FE50-485E-A12D-A859ECDC4D50}" srcOrd="0" destOrd="0" parTransId="{06955B54-BF52-4B16-8294-D27333F2E6D4}" sibTransId="{4D3B731F-EBD6-4587-A538-D8DC679E9CEC}"/>
    <dgm:cxn modelId="{3D9CF134-3BAA-45BA-B644-766D8368D8AA}" srcId="{B5FE36A0-3A15-407A-A79C-C37C284EFAEE}" destId="{51A2FD54-9BF9-47EC-8478-4F40B37B1431}" srcOrd="1" destOrd="0" parTransId="{6E3640F2-4956-4160-9415-C8E34504FE51}" sibTransId="{536E7A10-A05A-4543-9D04-DB3F61B751FE}"/>
    <dgm:cxn modelId="{ED874E41-2132-4497-BF03-634B995D0D28}" srcId="{21CBB19A-13A8-474C-AA3E-F19786C1E613}" destId="{56CD9566-E284-4530-8907-78379AFC48AB}" srcOrd="0" destOrd="0" parTransId="{4EC8C5F7-4ABF-427D-9395-B3D788CA8551}" sibTransId="{32BC16B6-0AAE-42CB-AC3B-8BE4C8ED872F}"/>
    <dgm:cxn modelId="{792EECDF-EE4B-45D9-9C3A-2B7FA5AFC150}" type="presOf" srcId="{F7FEE7B7-FE50-485E-A12D-A859ECDC4D50}" destId="{EE7F288A-8443-4841-8AB5-AD735E42E68E}" srcOrd="0" destOrd="0" presId="urn:microsoft.com/office/officeart/2005/8/layout/hierarchy1"/>
    <dgm:cxn modelId="{260E4ED3-B22C-4F95-B932-19DC2878A1B5}" type="presOf" srcId="{1CDC72F0-A8FF-4B0D-AD98-2F45357F3A74}" destId="{CF923AD6-DCEC-4183-93B3-4ECE36F5412D}" srcOrd="0" destOrd="0" presId="urn:microsoft.com/office/officeart/2005/8/layout/hierarchy1"/>
    <dgm:cxn modelId="{67C403D3-3B0E-4623-8DE6-0E2C8C1C9798}" type="presOf" srcId="{91AE51E4-AB46-4CEE-99F5-A6B0E7D7E7AE}" destId="{4DAFBCB4-844E-4D0D-BA24-3D9A18E3CE5F}" srcOrd="0" destOrd="0" presId="urn:microsoft.com/office/officeart/2005/8/layout/hierarchy1"/>
    <dgm:cxn modelId="{1A84D500-B325-4F19-9D79-56A3D0F52D93}" type="presOf" srcId="{FE2749E4-0519-45C0-A85F-95E8F54B17B6}" destId="{6EE70EB6-02DE-4606-891F-C905B6E6203D}" srcOrd="0" destOrd="0" presId="urn:microsoft.com/office/officeart/2005/8/layout/hierarchy1"/>
    <dgm:cxn modelId="{02409E39-8872-4CEB-82B7-4686EAF8EA3B}" type="presOf" srcId="{AC4DD795-5EDA-4A42-8CDE-F755651A2DFF}" destId="{DAF57630-A3E8-48A5-8DDA-B02B0191D9DA}" srcOrd="0" destOrd="0" presId="urn:microsoft.com/office/officeart/2005/8/layout/hierarchy1"/>
    <dgm:cxn modelId="{ABE0D28F-DACF-4CF2-AB08-A0AF56715065}" type="presOf" srcId="{06955B54-BF52-4B16-8294-D27333F2E6D4}" destId="{BD7B6345-DD3B-4346-93E0-50551DA1D37F}" srcOrd="0" destOrd="0" presId="urn:microsoft.com/office/officeart/2005/8/layout/hierarchy1"/>
    <dgm:cxn modelId="{5C606503-AEAD-4630-B220-FE4B072D5C57}" type="presOf" srcId="{4EC8C5F7-4ABF-427D-9395-B3D788CA8551}" destId="{654914D8-5133-4422-933D-C6A4DBDA20B9}" srcOrd="0" destOrd="0" presId="urn:microsoft.com/office/officeart/2005/8/layout/hierarchy1"/>
    <dgm:cxn modelId="{F85A6FE3-63EB-4433-89A1-56200245DB34}" type="presOf" srcId="{56CD9566-E284-4530-8907-78379AFC48AB}" destId="{1EAB47B3-A7C2-4692-94F4-43A58D304DB9}" srcOrd="0" destOrd="0" presId="urn:microsoft.com/office/officeart/2005/8/layout/hierarchy1"/>
    <dgm:cxn modelId="{8CA227BD-6AC5-4D17-90B5-37218A718C2C}" srcId="{21CBB19A-13A8-474C-AA3E-F19786C1E613}" destId="{C6AB38F9-4162-4D73-ADFA-30FB9756B6CE}" srcOrd="1" destOrd="0" parTransId="{91AE51E4-AB46-4CEE-99F5-A6B0E7D7E7AE}" sibTransId="{08FE04AB-50E0-40B5-9157-1054F768162D}"/>
    <dgm:cxn modelId="{C0361F4C-BE41-49A4-B1E3-C8232F6AE8F2}" type="presOf" srcId="{6E3640F2-4956-4160-9415-C8E34504FE51}" destId="{A6ECA59A-6575-4E8E-ADEA-ADB83CBC18D2}" srcOrd="0" destOrd="0" presId="urn:microsoft.com/office/officeart/2005/8/layout/hierarchy1"/>
    <dgm:cxn modelId="{93B7FF9C-C475-44AD-BE74-BF864FA4E7EC}" type="presOf" srcId="{51A2FD54-9BF9-47EC-8478-4F40B37B1431}" destId="{03D0D301-338F-462F-BD5E-C6049497DB88}" srcOrd="0" destOrd="0" presId="urn:microsoft.com/office/officeart/2005/8/layout/hierarchy1"/>
    <dgm:cxn modelId="{F50CACB0-C1BD-43ED-93C5-614C13D26FFF}" srcId="{B5FE36A0-3A15-407A-A79C-C37C284EFAEE}" destId="{21CBB19A-13A8-474C-AA3E-F19786C1E613}" srcOrd="0" destOrd="0" parTransId="{1CDC72F0-A8FF-4B0D-AD98-2F45357F3A74}" sibTransId="{AED8942F-6226-4DE6-9CA3-83532F3EBDBD}"/>
    <dgm:cxn modelId="{9AD1F978-9E25-440B-B9E5-3B19A3F30861}" type="presParOf" srcId="{6EE70EB6-02DE-4606-891F-C905B6E6203D}" destId="{C54F1BB2-399F-4E7E-A2CF-4B51FAA4FEB6}" srcOrd="0" destOrd="0" presId="urn:microsoft.com/office/officeart/2005/8/layout/hierarchy1"/>
    <dgm:cxn modelId="{199E4A20-7C95-419C-B30A-4BCF9BA63B8B}" type="presParOf" srcId="{C54F1BB2-399F-4E7E-A2CF-4B51FAA4FEB6}" destId="{E18E4059-663E-4FEE-94FF-A50AC81315B1}" srcOrd="0" destOrd="0" presId="urn:microsoft.com/office/officeart/2005/8/layout/hierarchy1"/>
    <dgm:cxn modelId="{C7FB9DF0-F712-4DF0-A330-7C1EE75525D9}" type="presParOf" srcId="{E18E4059-663E-4FEE-94FF-A50AC81315B1}" destId="{69425B9C-0D6F-4078-941E-56996443954F}" srcOrd="0" destOrd="0" presId="urn:microsoft.com/office/officeart/2005/8/layout/hierarchy1"/>
    <dgm:cxn modelId="{72DE8646-6422-4D90-A6DF-F01733F51A33}" type="presParOf" srcId="{E18E4059-663E-4FEE-94FF-A50AC81315B1}" destId="{E976962A-6CB5-42EB-AC55-B1A68C6E90E7}" srcOrd="1" destOrd="0" presId="urn:microsoft.com/office/officeart/2005/8/layout/hierarchy1"/>
    <dgm:cxn modelId="{C7D8933C-CDCC-48B4-9248-BEF2D66EED1E}" type="presParOf" srcId="{C54F1BB2-399F-4E7E-A2CF-4B51FAA4FEB6}" destId="{3710D6F0-FA46-4F20-936E-957C57F6A000}" srcOrd="1" destOrd="0" presId="urn:microsoft.com/office/officeart/2005/8/layout/hierarchy1"/>
    <dgm:cxn modelId="{92E3205C-3A59-4883-A494-8D873FB99BAF}" type="presParOf" srcId="{3710D6F0-FA46-4F20-936E-957C57F6A000}" destId="{CF923AD6-DCEC-4183-93B3-4ECE36F5412D}" srcOrd="0" destOrd="0" presId="urn:microsoft.com/office/officeart/2005/8/layout/hierarchy1"/>
    <dgm:cxn modelId="{FB57BD26-17E2-41B8-A3AC-AF55B0625B57}" type="presParOf" srcId="{3710D6F0-FA46-4F20-936E-957C57F6A000}" destId="{44C32DF8-06A8-423C-9D18-16DA12CB2F23}" srcOrd="1" destOrd="0" presId="urn:microsoft.com/office/officeart/2005/8/layout/hierarchy1"/>
    <dgm:cxn modelId="{F8F02E99-C190-4B08-AB1E-D62F306F102D}" type="presParOf" srcId="{44C32DF8-06A8-423C-9D18-16DA12CB2F23}" destId="{A1C71801-A2DE-485A-924B-CD174FD6D0BD}" srcOrd="0" destOrd="0" presId="urn:microsoft.com/office/officeart/2005/8/layout/hierarchy1"/>
    <dgm:cxn modelId="{21861767-70A1-4956-9983-7CEA4735D8FB}" type="presParOf" srcId="{A1C71801-A2DE-485A-924B-CD174FD6D0BD}" destId="{0AD10B8B-D8AC-42A4-AD79-76B392609B07}" srcOrd="0" destOrd="0" presId="urn:microsoft.com/office/officeart/2005/8/layout/hierarchy1"/>
    <dgm:cxn modelId="{C8A6FEF3-5F35-454B-8A7D-7D45712AEA67}" type="presParOf" srcId="{A1C71801-A2DE-485A-924B-CD174FD6D0BD}" destId="{15F3CBE8-1039-464E-B3BB-0B149CEAE26F}" srcOrd="1" destOrd="0" presId="urn:microsoft.com/office/officeart/2005/8/layout/hierarchy1"/>
    <dgm:cxn modelId="{B8A965B7-7384-450F-BAFE-C2C86537C9FD}" type="presParOf" srcId="{44C32DF8-06A8-423C-9D18-16DA12CB2F23}" destId="{BFEA7F74-9ED5-43F5-85C3-B81AE8C00323}" srcOrd="1" destOrd="0" presId="urn:microsoft.com/office/officeart/2005/8/layout/hierarchy1"/>
    <dgm:cxn modelId="{B2D824EE-21C5-42F2-9324-0B22B989EC19}" type="presParOf" srcId="{BFEA7F74-9ED5-43F5-85C3-B81AE8C00323}" destId="{654914D8-5133-4422-933D-C6A4DBDA20B9}" srcOrd="0" destOrd="0" presId="urn:microsoft.com/office/officeart/2005/8/layout/hierarchy1"/>
    <dgm:cxn modelId="{4F143E9A-6080-4179-B256-A6464D609CC8}" type="presParOf" srcId="{BFEA7F74-9ED5-43F5-85C3-B81AE8C00323}" destId="{991BC4DF-261F-4E01-84F4-D6FF00A3490D}" srcOrd="1" destOrd="0" presId="urn:microsoft.com/office/officeart/2005/8/layout/hierarchy1"/>
    <dgm:cxn modelId="{C687BE7B-69B7-4188-A90E-C4D5F4882269}" type="presParOf" srcId="{991BC4DF-261F-4E01-84F4-D6FF00A3490D}" destId="{C540D91B-A175-42B6-97F9-C9E08D45DB33}" srcOrd="0" destOrd="0" presId="urn:microsoft.com/office/officeart/2005/8/layout/hierarchy1"/>
    <dgm:cxn modelId="{D1CDE3E6-E979-475A-8AF0-F5B0385FE8B6}" type="presParOf" srcId="{C540D91B-A175-42B6-97F9-C9E08D45DB33}" destId="{80C910A3-1371-4286-A1F3-718F97EFD6CB}" srcOrd="0" destOrd="0" presId="urn:microsoft.com/office/officeart/2005/8/layout/hierarchy1"/>
    <dgm:cxn modelId="{5C3105BD-A929-46BA-8F56-5F9990E28279}" type="presParOf" srcId="{C540D91B-A175-42B6-97F9-C9E08D45DB33}" destId="{1EAB47B3-A7C2-4692-94F4-43A58D304DB9}" srcOrd="1" destOrd="0" presId="urn:microsoft.com/office/officeart/2005/8/layout/hierarchy1"/>
    <dgm:cxn modelId="{8772E877-2F0A-4735-8992-39B7F59F86FF}" type="presParOf" srcId="{991BC4DF-261F-4E01-84F4-D6FF00A3490D}" destId="{F90B1A6F-7B7B-403A-ADA3-1B3E37A4EC21}" srcOrd="1" destOrd="0" presId="urn:microsoft.com/office/officeart/2005/8/layout/hierarchy1"/>
    <dgm:cxn modelId="{896D3293-6B0B-4FF8-BAE4-0FB899D200A1}" type="presParOf" srcId="{BFEA7F74-9ED5-43F5-85C3-B81AE8C00323}" destId="{4DAFBCB4-844E-4D0D-BA24-3D9A18E3CE5F}" srcOrd="2" destOrd="0" presId="urn:microsoft.com/office/officeart/2005/8/layout/hierarchy1"/>
    <dgm:cxn modelId="{179D0416-418A-4DC0-8974-56CBFA9B04D2}" type="presParOf" srcId="{BFEA7F74-9ED5-43F5-85C3-B81AE8C00323}" destId="{35D6CC7F-68D0-4045-BF88-7809EBADF37E}" srcOrd="3" destOrd="0" presId="urn:microsoft.com/office/officeart/2005/8/layout/hierarchy1"/>
    <dgm:cxn modelId="{1A20123F-3100-44CA-BC2C-3AD27CC6BDD3}" type="presParOf" srcId="{35D6CC7F-68D0-4045-BF88-7809EBADF37E}" destId="{99DA6ED9-43BF-4989-922E-61D2DD0439EB}" srcOrd="0" destOrd="0" presId="urn:microsoft.com/office/officeart/2005/8/layout/hierarchy1"/>
    <dgm:cxn modelId="{1674C8A1-5EDC-43FF-8FD9-CB807C92DA5A}" type="presParOf" srcId="{99DA6ED9-43BF-4989-922E-61D2DD0439EB}" destId="{26126C96-7E49-47F3-ABAE-1501EE312600}" srcOrd="0" destOrd="0" presId="urn:microsoft.com/office/officeart/2005/8/layout/hierarchy1"/>
    <dgm:cxn modelId="{8DD96D3A-4756-4D24-A1B5-8A01C138184B}" type="presParOf" srcId="{99DA6ED9-43BF-4989-922E-61D2DD0439EB}" destId="{189213FA-4CCF-4365-AA87-AF7C00D4703C}" srcOrd="1" destOrd="0" presId="urn:microsoft.com/office/officeart/2005/8/layout/hierarchy1"/>
    <dgm:cxn modelId="{56625F55-7E9E-4656-825B-6E3D810D276E}" type="presParOf" srcId="{35D6CC7F-68D0-4045-BF88-7809EBADF37E}" destId="{89E6C7F4-328E-43B2-8113-DE72ED7D5D3D}" srcOrd="1" destOrd="0" presId="urn:microsoft.com/office/officeart/2005/8/layout/hierarchy1"/>
    <dgm:cxn modelId="{30883125-2571-4893-A3D2-A300862F69A6}" type="presParOf" srcId="{BFEA7F74-9ED5-43F5-85C3-B81AE8C00323}" destId="{56460C97-72D5-4915-AA62-9281932CE21D}" srcOrd="4" destOrd="0" presId="urn:microsoft.com/office/officeart/2005/8/layout/hierarchy1"/>
    <dgm:cxn modelId="{5321DF3E-4099-4785-8D84-2BCC8BDEF8EF}" type="presParOf" srcId="{BFEA7F74-9ED5-43F5-85C3-B81AE8C00323}" destId="{2E94D477-AB51-40D2-A4A7-C3F2A756C58F}" srcOrd="5" destOrd="0" presId="urn:microsoft.com/office/officeart/2005/8/layout/hierarchy1"/>
    <dgm:cxn modelId="{A365B19F-6ACF-4B6E-82C7-01C20E2B940E}" type="presParOf" srcId="{2E94D477-AB51-40D2-A4A7-C3F2A756C58F}" destId="{84B69DB1-7601-4D0D-BB76-F6EF51AACEC4}" srcOrd="0" destOrd="0" presId="urn:microsoft.com/office/officeart/2005/8/layout/hierarchy1"/>
    <dgm:cxn modelId="{8CB0B4AB-F5C3-4DDC-A9D7-2BBBBCF3B260}" type="presParOf" srcId="{84B69DB1-7601-4D0D-BB76-F6EF51AACEC4}" destId="{422A5A5C-5182-4B1F-8F80-4BBB300D2BD7}" srcOrd="0" destOrd="0" presId="urn:microsoft.com/office/officeart/2005/8/layout/hierarchy1"/>
    <dgm:cxn modelId="{0C256AC3-0EEF-4375-9E0D-CC8A617E5D08}" type="presParOf" srcId="{84B69DB1-7601-4D0D-BB76-F6EF51AACEC4}" destId="{DAF57630-A3E8-48A5-8DDA-B02B0191D9DA}" srcOrd="1" destOrd="0" presId="urn:microsoft.com/office/officeart/2005/8/layout/hierarchy1"/>
    <dgm:cxn modelId="{4CAC086F-41EB-4FDB-B32C-E5D35F6363D0}" type="presParOf" srcId="{2E94D477-AB51-40D2-A4A7-C3F2A756C58F}" destId="{D6FDC407-1AEA-48A4-9F69-AD0F7E9E4E38}" srcOrd="1" destOrd="0" presId="urn:microsoft.com/office/officeart/2005/8/layout/hierarchy1"/>
    <dgm:cxn modelId="{46F972A3-47C8-4481-B972-CA91C6F2E732}" type="presParOf" srcId="{3710D6F0-FA46-4F20-936E-957C57F6A000}" destId="{A6ECA59A-6575-4E8E-ADEA-ADB83CBC18D2}" srcOrd="2" destOrd="0" presId="urn:microsoft.com/office/officeart/2005/8/layout/hierarchy1"/>
    <dgm:cxn modelId="{C436B917-F33C-457F-A641-EA2E69D63081}" type="presParOf" srcId="{3710D6F0-FA46-4F20-936E-957C57F6A000}" destId="{5581B353-29FC-4A1E-ADE4-A5E3E32831AE}" srcOrd="3" destOrd="0" presId="urn:microsoft.com/office/officeart/2005/8/layout/hierarchy1"/>
    <dgm:cxn modelId="{D95C3FC0-24CB-4922-B697-34F256A927C1}" type="presParOf" srcId="{5581B353-29FC-4A1E-ADE4-A5E3E32831AE}" destId="{E6784AE3-EFA6-4CBB-993A-FE6741B63C95}" srcOrd="0" destOrd="0" presId="urn:microsoft.com/office/officeart/2005/8/layout/hierarchy1"/>
    <dgm:cxn modelId="{5B5B75DE-D601-4573-AFA1-210DCF0CEEF8}" type="presParOf" srcId="{E6784AE3-EFA6-4CBB-993A-FE6741B63C95}" destId="{4AC9E13F-FB7F-4898-8685-B8AC2862C652}" srcOrd="0" destOrd="0" presId="urn:microsoft.com/office/officeart/2005/8/layout/hierarchy1"/>
    <dgm:cxn modelId="{69B817E9-17B2-4A01-9EE7-A4C86E37EDEB}" type="presParOf" srcId="{E6784AE3-EFA6-4CBB-993A-FE6741B63C95}" destId="{03D0D301-338F-462F-BD5E-C6049497DB88}" srcOrd="1" destOrd="0" presId="urn:microsoft.com/office/officeart/2005/8/layout/hierarchy1"/>
    <dgm:cxn modelId="{D80D2C88-F6EA-4355-A6B5-52BC432D4BF8}" type="presParOf" srcId="{5581B353-29FC-4A1E-ADE4-A5E3E32831AE}" destId="{88C8FF6D-E5A0-42FB-981F-FA40BDB26720}" srcOrd="1" destOrd="0" presId="urn:microsoft.com/office/officeart/2005/8/layout/hierarchy1"/>
    <dgm:cxn modelId="{DCA4CD73-1607-41A4-9B82-59DB657F1A2C}" type="presParOf" srcId="{88C8FF6D-E5A0-42FB-981F-FA40BDB26720}" destId="{BD7B6345-DD3B-4346-93E0-50551DA1D37F}" srcOrd="0" destOrd="0" presId="urn:microsoft.com/office/officeart/2005/8/layout/hierarchy1"/>
    <dgm:cxn modelId="{F4034B45-5BC1-44A4-A73E-729C8008CA04}" type="presParOf" srcId="{88C8FF6D-E5A0-42FB-981F-FA40BDB26720}" destId="{59843478-BE67-426E-A210-FE5939E80BB8}" srcOrd="1" destOrd="0" presId="urn:microsoft.com/office/officeart/2005/8/layout/hierarchy1"/>
    <dgm:cxn modelId="{DAE22A3C-C958-4DEC-905D-EA337C02D921}" type="presParOf" srcId="{59843478-BE67-426E-A210-FE5939E80BB8}" destId="{DC4EEA0E-99D8-4610-BB35-074FE43417AF}" srcOrd="0" destOrd="0" presId="urn:microsoft.com/office/officeart/2005/8/layout/hierarchy1"/>
    <dgm:cxn modelId="{D889583B-9685-48E8-9C8A-6E3A11A73A74}" type="presParOf" srcId="{DC4EEA0E-99D8-4610-BB35-074FE43417AF}" destId="{EF230124-CEA7-43CF-9C40-6BFC8D2B17F0}" srcOrd="0" destOrd="0" presId="urn:microsoft.com/office/officeart/2005/8/layout/hierarchy1"/>
    <dgm:cxn modelId="{D8B5A393-DF0C-4F27-9ED1-092EC6F6F08B}" type="presParOf" srcId="{DC4EEA0E-99D8-4610-BB35-074FE43417AF}" destId="{EE7F288A-8443-4841-8AB5-AD735E42E68E}" srcOrd="1" destOrd="0" presId="urn:microsoft.com/office/officeart/2005/8/layout/hierarchy1"/>
    <dgm:cxn modelId="{4A4D1A1D-FD94-4C07-86DC-7AFE8927F5E6}" type="presParOf" srcId="{59843478-BE67-426E-A210-FE5939E80BB8}" destId="{2ADFB122-D3BF-480D-BDB6-C77FED553E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D7B6345-DD3B-4346-93E0-50551DA1D37F}">
      <dsp:nvSpPr>
        <dsp:cNvPr id="0" name=""/>
        <dsp:cNvSpPr/>
      </dsp:nvSpPr>
      <dsp:spPr>
        <a:xfrm>
          <a:off x="6661011" y="2477394"/>
          <a:ext cx="91440" cy="4614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14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CA59A-6575-4E8E-ADEA-ADB83CBC18D2}">
      <dsp:nvSpPr>
        <dsp:cNvPr id="0" name=""/>
        <dsp:cNvSpPr/>
      </dsp:nvSpPr>
      <dsp:spPr>
        <a:xfrm>
          <a:off x="4767615" y="1008514"/>
          <a:ext cx="1939115" cy="461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445"/>
              </a:lnTo>
              <a:lnTo>
                <a:pt x="1939115" y="314445"/>
              </a:lnTo>
              <a:lnTo>
                <a:pt x="1939115" y="461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60C97-72D5-4915-AA62-9281932CE21D}">
      <dsp:nvSpPr>
        <dsp:cNvPr id="0" name=""/>
        <dsp:cNvSpPr/>
      </dsp:nvSpPr>
      <dsp:spPr>
        <a:xfrm>
          <a:off x="2828500" y="2477394"/>
          <a:ext cx="1939115" cy="461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445"/>
              </a:lnTo>
              <a:lnTo>
                <a:pt x="1939115" y="314445"/>
              </a:lnTo>
              <a:lnTo>
                <a:pt x="1939115" y="4614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FBCB4-844E-4D0D-BA24-3D9A18E3CE5F}">
      <dsp:nvSpPr>
        <dsp:cNvPr id="0" name=""/>
        <dsp:cNvSpPr/>
      </dsp:nvSpPr>
      <dsp:spPr>
        <a:xfrm>
          <a:off x="2725918" y="2477394"/>
          <a:ext cx="91440" cy="462477"/>
        </a:xfrm>
        <a:custGeom>
          <a:avLst/>
          <a:gdLst/>
          <a:ahLst/>
          <a:cxnLst/>
          <a:rect l="0" t="0" r="0" b="0"/>
          <a:pathLst>
            <a:path>
              <a:moveTo>
                <a:pt x="102581" y="0"/>
              </a:moveTo>
              <a:lnTo>
                <a:pt x="102581" y="315501"/>
              </a:lnTo>
              <a:lnTo>
                <a:pt x="45720" y="315501"/>
              </a:lnTo>
              <a:lnTo>
                <a:pt x="45720" y="4624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914D8-5133-4422-933D-C6A4DBDA20B9}">
      <dsp:nvSpPr>
        <dsp:cNvPr id="0" name=""/>
        <dsp:cNvSpPr/>
      </dsp:nvSpPr>
      <dsp:spPr>
        <a:xfrm>
          <a:off x="889385" y="2477394"/>
          <a:ext cx="1939115" cy="461421"/>
        </a:xfrm>
        <a:custGeom>
          <a:avLst/>
          <a:gdLst/>
          <a:ahLst/>
          <a:cxnLst/>
          <a:rect l="0" t="0" r="0" b="0"/>
          <a:pathLst>
            <a:path>
              <a:moveTo>
                <a:pt x="1939115" y="0"/>
              </a:moveTo>
              <a:lnTo>
                <a:pt x="1939115" y="314445"/>
              </a:lnTo>
              <a:lnTo>
                <a:pt x="0" y="314445"/>
              </a:lnTo>
              <a:lnTo>
                <a:pt x="0" y="4614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23AD6-DCEC-4183-93B3-4ECE36F5412D}">
      <dsp:nvSpPr>
        <dsp:cNvPr id="0" name=""/>
        <dsp:cNvSpPr/>
      </dsp:nvSpPr>
      <dsp:spPr>
        <a:xfrm>
          <a:off x="2828500" y="1008514"/>
          <a:ext cx="1939115" cy="461421"/>
        </a:xfrm>
        <a:custGeom>
          <a:avLst/>
          <a:gdLst/>
          <a:ahLst/>
          <a:cxnLst/>
          <a:rect l="0" t="0" r="0" b="0"/>
          <a:pathLst>
            <a:path>
              <a:moveTo>
                <a:pt x="1939115" y="0"/>
              </a:moveTo>
              <a:lnTo>
                <a:pt x="1939115" y="314445"/>
              </a:lnTo>
              <a:lnTo>
                <a:pt x="0" y="314445"/>
              </a:lnTo>
              <a:lnTo>
                <a:pt x="0" y="461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425B9C-0D6F-4078-941E-56996443954F}">
      <dsp:nvSpPr>
        <dsp:cNvPr id="0" name=""/>
        <dsp:cNvSpPr/>
      </dsp:nvSpPr>
      <dsp:spPr>
        <a:xfrm>
          <a:off x="3974341" y="1056"/>
          <a:ext cx="1586548" cy="1007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6962A-6CB5-42EB-AC55-B1A68C6E90E7}">
      <dsp:nvSpPr>
        <dsp:cNvPr id="0" name=""/>
        <dsp:cNvSpPr/>
      </dsp:nvSpPr>
      <dsp:spPr>
        <a:xfrm>
          <a:off x="4150624" y="168525"/>
          <a:ext cx="1586548" cy="10074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700" kern="1200" dirty="0" smtClean="0"/>
            <a:t>Solunum</a:t>
          </a:r>
          <a:endParaRPr lang="tr-TR" sz="2700" kern="1200" dirty="0"/>
        </a:p>
      </dsp:txBody>
      <dsp:txXfrm>
        <a:off x="4150624" y="168525"/>
        <a:ext cx="1586548" cy="1007458"/>
      </dsp:txXfrm>
    </dsp:sp>
    <dsp:sp modelId="{0AD10B8B-D8AC-42A4-AD79-76B392609B07}">
      <dsp:nvSpPr>
        <dsp:cNvPr id="0" name=""/>
        <dsp:cNvSpPr/>
      </dsp:nvSpPr>
      <dsp:spPr>
        <a:xfrm>
          <a:off x="2035226" y="1469936"/>
          <a:ext cx="1586548" cy="1007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3CBE8-1039-464E-B3BB-0B149CEAE26F}">
      <dsp:nvSpPr>
        <dsp:cNvPr id="0" name=""/>
        <dsp:cNvSpPr/>
      </dsp:nvSpPr>
      <dsp:spPr>
        <a:xfrm>
          <a:off x="2211509" y="1637405"/>
          <a:ext cx="1586548" cy="10074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700" kern="1200" dirty="0" smtClean="0"/>
            <a:t>Aerobik</a:t>
          </a:r>
          <a:endParaRPr lang="tr-TR" sz="2700" kern="1200" dirty="0"/>
        </a:p>
      </dsp:txBody>
      <dsp:txXfrm>
        <a:off x="2211509" y="1637405"/>
        <a:ext cx="1586548" cy="1007458"/>
      </dsp:txXfrm>
    </dsp:sp>
    <dsp:sp modelId="{80C910A3-1371-4286-A1F3-718F97EFD6CB}">
      <dsp:nvSpPr>
        <dsp:cNvPr id="0" name=""/>
        <dsp:cNvSpPr/>
      </dsp:nvSpPr>
      <dsp:spPr>
        <a:xfrm>
          <a:off x="96111" y="2938815"/>
          <a:ext cx="1586548" cy="1007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AB47B3-A7C2-4692-94F4-43A58D304DB9}">
      <dsp:nvSpPr>
        <dsp:cNvPr id="0" name=""/>
        <dsp:cNvSpPr/>
      </dsp:nvSpPr>
      <dsp:spPr>
        <a:xfrm>
          <a:off x="272394" y="3106285"/>
          <a:ext cx="1586548" cy="10074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700" kern="1200" dirty="0" err="1" smtClean="0"/>
            <a:t>Glikoliz</a:t>
          </a:r>
          <a:endParaRPr lang="tr-TR" sz="2700" kern="1200" dirty="0"/>
        </a:p>
      </dsp:txBody>
      <dsp:txXfrm>
        <a:off x="272394" y="3106285"/>
        <a:ext cx="1586548" cy="1007458"/>
      </dsp:txXfrm>
    </dsp:sp>
    <dsp:sp modelId="{26126C96-7E49-47F3-ABAE-1501EE312600}">
      <dsp:nvSpPr>
        <dsp:cNvPr id="0" name=""/>
        <dsp:cNvSpPr/>
      </dsp:nvSpPr>
      <dsp:spPr>
        <a:xfrm>
          <a:off x="1978364" y="2939872"/>
          <a:ext cx="1586548" cy="1007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213FA-4CCF-4365-AA87-AF7C00D4703C}">
      <dsp:nvSpPr>
        <dsp:cNvPr id="0" name=""/>
        <dsp:cNvSpPr/>
      </dsp:nvSpPr>
      <dsp:spPr>
        <a:xfrm>
          <a:off x="2154647" y="3107341"/>
          <a:ext cx="1586548" cy="10074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700" kern="1200" dirty="0" err="1" smtClean="0"/>
            <a:t>Krebs</a:t>
          </a:r>
          <a:endParaRPr lang="tr-TR" sz="2700" kern="1200" dirty="0"/>
        </a:p>
      </dsp:txBody>
      <dsp:txXfrm>
        <a:off x="2154647" y="3107341"/>
        <a:ext cx="1586548" cy="1007458"/>
      </dsp:txXfrm>
    </dsp:sp>
    <dsp:sp modelId="{422A5A5C-5182-4B1F-8F80-4BBB300D2BD7}">
      <dsp:nvSpPr>
        <dsp:cNvPr id="0" name=""/>
        <dsp:cNvSpPr/>
      </dsp:nvSpPr>
      <dsp:spPr>
        <a:xfrm>
          <a:off x="3974341" y="2938815"/>
          <a:ext cx="1586548" cy="1007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57630-A3E8-48A5-8DDA-B02B0191D9DA}">
      <dsp:nvSpPr>
        <dsp:cNvPr id="0" name=""/>
        <dsp:cNvSpPr/>
      </dsp:nvSpPr>
      <dsp:spPr>
        <a:xfrm>
          <a:off x="4150624" y="3106285"/>
          <a:ext cx="1586548" cy="10074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700" kern="1200" dirty="0" err="1" smtClean="0"/>
            <a:t>Ets</a:t>
          </a:r>
          <a:endParaRPr lang="tr-TR" sz="2700" kern="1200" dirty="0"/>
        </a:p>
      </dsp:txBody>
      <dsp:txXfrm>
        <a:off x="4150624" y="3106285"/>
        <a:ext cx="1586548" cy="1007458"/>
      </dsp:txXfrm>
    </dsp:sp>
    <dsp:sp modelId="{4AC9E13F-FB7F-4898-8685-B8AC2862C652}">
      <dsp:nvSpPr>
        <dsp:cNvPr id="0" name=""/>
        <dsp:cNvSpPr/>
      </dsp:nvSpPr>
      <dsp:spPr>
        <a:xfrm>
          <a:off x="5913456" y="1469936"/>
          <a:ext cx="1586548" cy="1007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0D301-338F-462F-BD5E-C6049497DB88}">
      <dsp:nvSpPr>
        <dsp:cNvPr id="0" name=""/>
        <dsp:cNvSpPr/>
      </dsp:nvSpPr>
      <dsp:spPr>
        <a:xfrm>
          <a:off x="6089739" y="1637405"/>
          <a:ext cx="1586548" cy="10074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700" kern="1200" dirty="0" smtClean="0"/>
            <a:t>Anaerobik</a:t>
          </a:r>
          <a:endParaRPr lang="tr-TR" sz="2700" kern="1200" dirty="0"/>
        </a:p>
      </dsp:txBody>
      <dsp:txXfrm>
        <a:off x="6089739" y="1637405"/>
        <a:ext cx="1586548" cy="1007458"/>
      </dsp:txXfrm>
    </dsp:sp>
    <dsp:sp modelId="{EF230124-CEA7-43CF-9C40-6BFC8D2B17F0}">
      <dsp:nvSpPr>
        <dsp:cNvPr id="0" name=""/>
        <dsp:cNvSpPr/>
      </dsp:nvSpPr>
      <dsp:spPr>
        <a:xfrm>
          <a:off x="5913456" y="2938815"/>
          <a:ext cx="1586548" cy="1007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F288A-8443-4841-8AB5-AD735E42E68E}">
      <dsp:nvSpPr>
        <dsp:cNvPr id="0" name=""/>
        <dsp:cNvSpPr/>
      </dsp:nvSpPr>
      <dsp:spPr>
        <a:xfrm>
          <a:off x="6089739" y="3106285"/>
          <a:ext cx="1586548" cy="10074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700" kern="1200" dirty="0" err="1" smtClean="0"/>
            <a:t>Glikoliz</a:t>
          </a:r>
          <a:endParaRPr lang="tr-TR" sz="2700" kern="1200" dirty="0"/>
        </a:p>
      </dsp:txBody>
      <dsp:txXfrm>
        <a:off x="6089739" y="3106285"/>
        <a:ext cx="1586548" cy="1007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4930C-C29C-4EBF-ABFD-E3F700C62CA3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6CE-3AE6-4528-9A38-2E3D9C33E76A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657196-9CE2-43D4-B0D8-233A0EBCDE2E}" type="slidenum">
              <a:rPr lang="en-US"/>
              <a:pPr/>
              <a:t>5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54255-6B92-41E9-BF5E-BB996CD2F842}" type="slidenum">
              <a:rPr lang="en-US"/>
              <a:pPr/>
              <a:t>6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4EAD05-332B-4166-AB33-61956F13F50B}" type="slidenum">
              <a:rPr lang="en-US"/>
              <a:pPr/>
              <a:t>19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BE39EA-233C-46B7-9534-FACAB07B5D82}" type="slidenum">
              <a:rPr lang="en-US"/>
              <a:pPr/>
              <a:t>20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1761CC-2AC3-47EB-B512-0B47DE4AC18D}" type="slidenum">
              <a:rPr lang="en-US"/>
              <a:pPr/>
              <a:t>21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CE33A-8FC8-4D66-8590-68ECBF2213C7}" type="slidenum">
              <a:rPr lang="en-US"/>
              <a:pPr/>
              <a:t>22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3F61F9-2F49-4712-9B26-F3F5C848E52E}" type="slidenum">
              <a:rPr lang="en-US"/>
              <a:pPr/>
              <a:t>24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674C02-0E0D-4E8E-88E4-E5F5EBF13903}" type="slidenum">
              <a:rPr lang="en-US"/>
              <a:pPr/>
              <a:t>27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2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17" name="1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9" name="2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6 Dikdörtgen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Dikdörtgen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ikdörtgen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Cmassengale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6530BF-5E02-469B-AEAE-EEB1CAD105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Cmassengale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5D619C-99EB-433E-855F-EF2A902167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Dikdörtgen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Dikdörtgen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Dikdörtgen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8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3" name="12 İçerik Yer Tutucusu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Dikdörtgen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Dikdörtgen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1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47FEFC-3344-44A4-AF3C-378B7D76A72A}" type="datetimeFigureOut">
              <a:rPr lang="tr-TR" smtClean="0"/>
              <a:pPr/>
              <a:t>06.12.2016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FDE8CD4-4DAD-4479-A1D3-EA18DFFC8FC1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SOLUNUM</a:t>
            </a:r>
            <a:endParaRPr lang="tr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PİRUVAT KAVŞAK AĞZI GİBİDİR!</a:t>
            </a:r>
            <a:endParaRPr lang="tr-TR" dirty="0"/>
          </a:p>
        </p:txBody>
      </p:sp>
      <p:pic>
        <p:nvPicPr>
          <p:cNvPr id="4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00808"/>
            <a:ext cx="7772400" cy="396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395536" y="5661248"/>
            <a:ext cx="8280920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Farklı canlılarda farklı enzimler olduğu için </a:t>
            </a:r>
            <a:r>
              <a:rPr lang="tr-TR" sz="2400" dirty="0" err="1" smtClean="0"/>
              <a:t>piruvattan</a:t>
            </a:r>
            <a:r>
              <a:rPr lang="tr-TR" sz="2400" dirty="0" smtClean="0"/>
              <a:t> farklı ürünler oluşur.</a:t>
            </a:r>
            <a:endParaRPr lang="tr-T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FERMANTASYON</a:t>
            </a:r>
            <a:endParaRPr lang="tr-TR" dirty="0"/>
          </a:p>
        </p:txBody>
      </p:sp>
      <p:sp>
        <p:nvSpPr>
          <p:cNvPr id="5" name="4 Metin kutusu"/>
          <p:cNvSpPr txBox="1"/>
          <p:nvPr/>
        </p:nvSpPr>
        <p:spPr>
          <a:xfrm>
            <a:off x="755576" y="1484784"/>
            <a:ext cx="7632848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2000" dirty="0" err="1" smtClean="0"/>
              <a:t>Glikolizin</a:t>
            </a:r>
            <a:r>
              <a:rPr lang="tr-TR" sz="2000" dirty="0" smtClean="0"/>
              <a:t> son ürünü olan </a:t>
            </a:r>
            <a:r>
              <a:rPr lang="tr-TR" sz="2000" dirty="0" err="1" smtClean="0"/>
              <a:t>piruvattan</a:t>
            </a:r>
            <a:r>
              <a:rPr lang="tr-TR" sz="2000" dirty="0" smtClean="0"/>
              <a:t> farklı canlılarda etil alkol,laktik asit,</a:t>
            </a:r>
            <a:r>
              <a:rPr lang="tr-TR" sz="2000" dirty="0" err="1" smtClean="0"/>
              <a:t>bütanol</a:t>
            </a:r>
            <a:r>
              <a:rPr lang="tr-TR" sz="2000" dirty="0" smtClean="0"/>
              <a:t>,asetik asit,aseton gibi farklı ürünler oluşur</a:t>
            </a:r>
            <a:endParaRPr lang="tr-TR" sz="2000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04864"/>
            <a:ext cx="6319761" cy="438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Fermantasyon</a:t>
            </a:r>
            <a:endParaRPr lang="tr-TR" dirty="0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2000" dirty="0" smtClean="0"/>
              <a:t>Laktik Asit Fermantasyonu</a:t>
            </a:r>
            <a:endParaRPr lang="tr-TR" sz="2000" dirty="0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Sitoplazmada gerçekleşir</a:t>
            </a:r>
          </a:p>
          <a:p>
            <a:r>
              <a:rPr lang="tr-TR" dirty="0" smtClean="0"/>
              <a:t>Çizgili kas </a:t>
            </a:r>
            <a:r>
              <a:rPr lang="tr-TR" dirty="0" err="1" smtClean="0"/>
              <a:t>hüc</a:t>
            </a:r>
            <a:r>
              <a:rPr lang="tr-TR" dirty="0" smtClean="0"/>
              <a:t> ve bazı bakterilerde olur</a:t>
            </a:r>
          </a:p>
          <a:p>
            <a:r>
              <a:rPr lang="tr-TR" dirty="0" smtClean="0"/>
              <a:t>SDF ile ATP sentezlenir</a:t>
            </a:r>
          </a:p>
          <a:p>
            <a:r>
              <a:rPr lang="tr-TR" dirty="0" smtClean="0"/>
              <a:t>Net 2 ATP kazanılır</a:t>
            </a:r>
          </a:p>
          <a:p>
            <a:r>
              <a:rPr lang="tr-TR" dirty="0" smtClean="0"/>
              <a:t>CO2 çıkışı olmaz</a:t>
            </a:r>
          </a:p>
          <a:p>
            <a:r>
              <a:rPr lang="tr-TR" dirty="0" smtClean="0"/>
              <a:t>NAD yükseltgenir</a:t>
            </a:r>
          </a:p>
          <a:p>
            <a:r>
              <a:rPr lang="tr-TR" dirty="0" smtClean="0"/>
              <a:t>Hücre </a:t>
            </a:r>
            <a:r>
              <a:rPr lang="tr-TR" dirty="0" err="1" smtClean="0"/>
              <a:t>pH’sı</a:t>
            </a:r>
            <a:r>
              <a:rPr lang="tr-TR" dirty="0" smtClean="0"/>
              <a:t> düşer</a:t>
            </a:r>
          </a:p>
          <a:p>
            <a:endParaRPr lang="tr-TR" sz="1800" dirty="0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sz="2000" dirty="0" smtClean="0"/>
              <a:t>Etil Alkol Fermantasyonu</a:t>
            </a:r>
            <a:endParaRPr lang="tr-TR" sz="2000" dirty="0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Sitoplazmada gerçekleşir</a:t>
            </a:r>
          </a:p>
          <a:p>
            <a:r>
              <a:rPr lang="tr-TR" dirty="0" smtClean="0"/>
              <a:t>Bazı bakteriler, maya mantarları ve bitki tohumlarında olur</a:t>
            </a:r>
          </a:p>
          <a:p>
            <a:r>
              <a:rPr lang="tr-TR" dirty="0" smtClean="0"/>
              <a:t>SDF ile ATP üretilir</a:t>
            </a:r>
          </a:p>
          <a:p>
            <a:r>
              <a:rPr lang="tr-TR" dirty="0" smtClean="0"/>
              <a:t>Net 2 ATP sentezlenir</a:t>
            </a:r>
          </a:p>
          <a:p>
            <a:r>
              <a:rPr lang="tr-TR" dirty="0" smtClean="0"/>
              <a:t>CO2 çıkışı var</a:t>
            </a:r>
          </a:p>
          <a:p>
            <a:r>
              <a:rPr lang="tr-TR" dirty="0" err="1" smtClean="0"/>
              <a:t>Aset</a:t>
            </a:r>
            <a:r>
              <a:rPr lang="tr-TR" dirty="0" smtClean="0"/>
              <a:t> aldehit oluşur.(son elektron alıcı)</a:t>
            </a:r>
          </a:p>
          <a:p>
            <a:r>
              <a:rPr lang="tr-TR" dirty="0" smtClean="0"/>
              <a:t>Hücre </a:t>
            </a:r>
            <a:r>
              <a:rPr lang="tr-TR" dirty="0" err="1" smtClean="0"/>
              <a:t>pH’sı</a:t>
            </a:r>
            <a:r>
              <a:rPr lang="tr-TR" dirty="0" smtClean="0"/>
              <a:t> düşer</a:t>
            </a:r>
          </a:p>
          <a:p>
            <a:r>
              <a:rPr lang="tr-TR" dirty="0" smtClean="0"/>
              <a:t>NAD yükseltgenir</a:t>
            </a:r>
          </a:p>
          <a:p>
            <a:r>
              <a:rPr lang="tr-TR" dirty="0" smtClean="0"/>
              <a:t>Sirke,boza,alkol </a:t>
            </a:r>
            <a:r>
              <a:rPr lang="tr-TR" dirty="0" err="1" smtClean="0"/>
              <a:t>eldesi</a:t>
            </a:r>
            <a:endParaRPr lang="tr-TR" dirty="0" smtClean="0"/>
          </a:p>
          <a:p>
            <a:endParaRPr lang="tr-TR" sz="1800" dirty="0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FARKLAR</a:t>
            </a:r>
            <a:endParaRPr lang="tr-TR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1484784"/>
            <a:ext cx="856895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FERMANTASYON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tr-TR" dirty="0" smtClean="0"/>
              <a:t>Fermantasyon tepkimelerinde enerjinin büyük bir kısmı son ürünlerin (etil alkol-laktik asit) kimyasal bağlarında gizli kalır.</a:t>
            </a:r>
          </a:p>
          <a:p>
            <a:r>
              <a:rPr lang="tr-TR" dirty="0" smtClean="0"/>
              <a:t>Kaslarda biriken laktik asit yorgunluğa neden olur. Kaslara yeterli oksijen ulaştığında laktik asit </a:t>
            </a:r>
            <a:r>
              <a:rPr lang="tr-TR" dirty="0" err="1" smtClean="0"/>
              <a:t>piruvata</a:t>
            </a:r>
            <a:r>
              <a:rPr lang="tr-TR" dirty="0" smtClean="0"/>
              <a:t> dönüştürülür. Laktik </a:t>
            </a:r>
            <a:r>
              <a:rPr lang="tr-TR" dirty="0" err="1" smtClean="0"/>
              <a:t>asitin</a:t>
            </a:r>
            <a:r>
              <a:rPr lang="tr-TR" dirty="0" smtClean="0"/>
              <a:t> bir kısmı karaciğerde glikoza çevrilir.</a:t>
            </a:r>
          </a:p>
          <a:p>
            <a:r>
              <a:rPr lang="tr-TR" dirty="0" smtClean="0"/>
              <a:t>Memeli hayvanların olgun alyuvar hücrelerinde mitokondri bulunmaz.Bu nedenle ihtiyaç duyulan ATP </a:t>
            </a:r>
            <a:r>
              <a:rPr lang="tr-TR" dirty="0" err="1" smtClean="0"/>
              <a:t>glikoliz</a:t>
            </a:r>
            <a:r>
              <a:rPr lang="tr-TR" dirty="0" smtClean="0"/>
              <a:t> ile elde edilir.</a:t>
            </a:r>
          </a:p>
          <a:p>
            <a:endParaRPr lang="tr-TR" dirty="0" smtClean="0"/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Fermantasyonu Etkileyen Faktörler</a:t>
            </a:r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  <p:pic>
        <p:nvPicPr>
          <p:cNvPr id="168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12776"/>
            <a:ext cx="8534400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Oksijensiz Solunum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tr-TR" dirty="0" smtClean="0"/>
              <a:t>Bazı bakteriler oksijen olmaksızın </a:t>
            </a:r>
            <a:r>
              <a:rPr lang="tr-TR" dirty="0" err="1" smtClean="0"/>
              <a:t>ETS’yi</a:t>
            </a:r>
            <a:r>
              <a:rPr lang="tr-TR" dirty="0" smtClean="0"/>
              <a:t> kullanarak enerji elde ederler. Bunlar besin moleküllerinden kopardıkları elektronları oksijen dışında bir inorganik moleküle aktarırlar. Sülfat (SO4 </a:t>
            </a:r>
            <a:r>
              <a:rPr lang="de-DE" dirty="0" smtClean="0"/>
              <a:t>–2), </a:t>
            </a:r>
            <a:r>
              <a:rPr lang="de-DE" dirty="0" err="1" smtClean="0"/>
              <a:t>kükürt</a:t>
            </a:r>
            <a:r>
              <a:rPr lang="de-DE" dirty="0" smtClean="0"/>
              <a:t> (So), Nitrat (NO3</a:t>
            </a:r>
            <a:r>
              <a:rPr lang="tr-TR" dirty="0" smtClean="0"/>
              <a:t> –), CO2 +3 oksijensiz solunumda son elektron alıcısı olarak kullanılan inorganik moleküllerdir.</a:t>
            </a:r>
          </a:p>
          <a:p>
            <a:r>
              <a:rPr lang="tr-TR" dirty="0" smtClean="0"/>
              <a:t>Bataklık gibi oksijensiz ortamda yaşayan bazı bakteriler besin moleküllerinden kopardıkları elektronları ETS üzerinden sülfat iyonuna aktarırlar.</a:t>
            </a:r>
          </a:p>
          <a:p>
            <a:r>
              <a:rPr lang="tr-TR" dirty="0" smtClean="0"/>
              <a:t>Elektronların </a:t>
            </a:r>
            <a:r>
              <a:rPr lang="tr-TR" dirty="0" err="1" smtClean="0"/>
              <a:t>ETS’de</a:t>
            </a:r>
            <a:r>
              <a:rPr lang="tr-TR" dirty="0" smtClean="0"/>
              <a:t> taşınması sırasında açığa çıkan enerji ile ATP sentezlenir.</a:t>
            </a:r>
          </a:p>
          <a:p>
            <a:r>
              <a:rPr lang="tr-TR" dirty="0" smtClean="0"/>
              <a:t>Sülfat iyonunun elektron alarak indirgenmesi sonucunda hidrojen sülfür (H2S) oluşur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OKSİJENLİ SOLUNUM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/>
              <a:t>Hücredeki organik </a:t>
            </a:r>
            <a:r>
              <a:rPr lang="tr-TR" dirty="0" err="1" smtClean="0"/>
              <a:t>monomerlerin</a:t>
            </a:r>
            <a:r>
              <a:rPr lang="tr-TR" dirty="0" smtClean="0"/>
              <a:t> O2 varlığında CO2 ve H2O ya kadar parçalanıp ATP elde edilmesine O2’li solunum denir.</a:t>
            </a:r>
          </a:p>
          <a:p>
            <a:r>
              <a:rPr lang="tr-TR" dirty="0" err="1" smtClean="0"/>
              <a:t>Ökaryotlarda</a:t>
            </a:r>
            <a:r>
              <a:rPr lang="tr-TR" dirty="0" smtClean="0"/>
              <a:t> oksijenli solunum sitoplazmada başlar, mitokondride tamamlanır.</a:t>
            </a:r>
          </a:p>
          <a:p>
            <a:r>
              <a:rPr lang="tr-TR" dirty="0" err="1" smtClean="0"/>
              <a:t>Glikoliz</a:t>
            </a:r>
            <a:r>
              <a:rPr lang="tr-TR" dirty="0" smtClean="0"/>
              <a:t> evresi (sitoplazmada)</a:t>
            </a:r>
          </a:p>
          <a:p>
            <a:r>
              <a:rPr lang="tr-TR" dirty="0" err="1" smtClean="0"/>
              <a:t>Krebs</a:t>
            </a:r>
            <a:r>
              <a:rPr lang="tr-TR" dirty="0" smtClean="0"/>
              <a:t> evresi (mitokondri </a:t>
            </a:r>
            <a:r>
              <a:rPr lang="tr-TR" dirty="0" err="1" smtClean="0"/>
              <a:t>matriksinde</a:t>
            </a:r>
            <a:r>
              <a:rPr lang="tr-TR" dirty="0" smtClean="0"/>
              <a:t>)</a:t>
            </a:r>
          </a:p>
          <a:p>
            <a:r>
              <a:rPr lang="tr-TR" dirty="0" smtClean="0"/>
              <a:t>ETS (mitokondri </a:t>
            </a:r>
            <a:r>
              <a:rPr lang="tr-TR" dirty="0" err="1" smtClean="0"/>
              <a:t>kristasında</a:t>
            </a:r>
            <a:r>
              <a:rPr lang="tr-TR" dirty="0" smtClean="0"/>
              <a:t>)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827584" y="1916832"/>
          <a:ext cx="7920879" cy="208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3"/>
                <a:gridCol w="2640293"/>
                <a:gridCol w="2640293"/>
              </a:tblGrid>
              <a:tr h="522058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PROKARYOT</a:t>
                      </a:r>
                      <a:endParaRPr lang="tr-T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ÖKARYOT</a:t>
                      </a:r>
                      <a:endParaRPr lang="tr-TR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522058">
                <a:tc>
                  <a:txBody>
                    <a:bodyPr/>
                    <a:lstStyle/>
                    <a:p>
                      <a:r>
                        <a:rPr lang="tr-TR" dirty="0" smtClean="0"/>
                        <a:t>GLİKOLİZ</a:t>
                      </a:r>
                      <a:endParaRPr lang="tr-TR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SİTOPLAZMA</a:t>
                      </a:r>
                      <a:endParaRPr lang="tr-T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SİTOPLAZMA</a:t>
                      </a:r>
                      <a:endParaRPr lang="tr-T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522058">
                <a:tc>
                  <a:txBody>
                    <a:bodyPr/>
                    <a:lstStyle/>
                    <a:p>
                      <a:r>
                        <a:rPr lang="tr-TR" dirty="0" smtClean="0"/>
                        <a:t>KREBS</a:t>
                      </a:r>
                      <a:endParaRPr lang="tr-TR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MEZOZOM</a:t>
                      </a:r>
                      <a:endParaRPr lang="tr-T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MİTOKONDRİ</a:t>
                      </a:r>
                      <a:r>
                        <a:rPr lang="tr-TR" baseline="0" dirty="0" smtClean="0"/>
                        <a:t> MATRİKS</a:t>
                      </a:r>
                      <a:endParaRPr lang="tr-T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522058">
                <a:tc>
                  <a:txBody>
                    <a:bodyPr/>
                    <a:lstStyle/>
                    <a:p>
                      <a:r>
                        <a:rPr lang="tr-TR" dirty="0" smtClean="0"/>
                        <a:t>ETS</a:t>
                      </a:r>
                      <a:endParaRPr lang="tr-TR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MEZOZOM</a:t>
                      </a:r>
                      <a:endParaRPr lang="tr-T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MİTOKONDRİ KRİSTA</a:t>
                      </a:r>
                      <a:endParaRPr lang="tr-T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5" name="4 Metin kutusu"/>
          <p:cNvSpPr txBox="1"/>
          <p:nvPr/>
        </p:nvSpPr>
        <p:spPr>
          <a:xfrm>
            <a:off x="1619672" y="429309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UYARI: </a:t>
            </a:r>
            <a:r>
              <a:rPr lang="tr-TR" dirty="0" smtClean="0"/>
              <a:t>MEZOZOM BİR ORGANEL DEĞİLDİR!!!!</a:t>
            </a:r>
            <a:endParaRPr lang="tr-T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200" b="1" dirty="0" smtClean="0"/>
              <a:t>Oksijenli Solunum Basamakları Hücrede Nerede Gerçekleşir?</a:t>
            </a:r>
            <a:endParaRPr lang="en-US" sz="3200" b="1" dirty="0" smtClean="0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76400"/>
            <a:ext cx="3810000" cy="213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sz="3600" dirty="0" smtClean="0"/>
              <a:t>Hücrenin 2 bölümünde gerçekleşir</a:t>
            </a:r>
            <a:endParaRPr lang="en-US" sz="2400" dirty="0" smtClean="0"/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228600" y="3810000"/>
            <a:ext cx="3657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tr-TR" sz="3200" dirty="0" err="1" smtClean="0"/>
              <a:t>Glikoliz</a:t>
            </a:r>
            <a:r>
              <a:rPr lang="tr-TR" sz="3200" dirty="0" smtClean="0"/>
              <a:t> hücre sitoplazmasında</a:t>
            </a:r>
            <a:endParaRPr lang="en-US" sz="3200" dirty="0"/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228600" y="4953000"/>
            <a:ext cx="3733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dirty="0"/>
              <a:t>Krebs </a:t>
            </a:r>
            <a:r>
              <a:rPr lang="tr-TR" sz="3200" dirty="0" smtClean="0"/>
              <a:t>Döngüsü</a:t>
            </a:r>
            <a:r>
              <a:rPr lang="en-US" sz="3200" dirty="0" smtClean="0"/>
              <a:t> </a:t>
            </a:r>
            <a:r>
              <a:rPr lang="en-US" sz="3200" dirty="0"/>
              <a:t>&amp; </a:t>
            </a:r>
            <a:r>
              <a:rPr lang="en-US" sz="3200" dirty="0" smtClean="0"/>
              <a:t>ET</a:t>
            </a:r>
            <a:r>
              <a:rPr lang="tr-TR" sz="3200" dirty="0"/>
              <a:t>S</a:t>
            </a:r>
            <a:r>
              <a:rPr lang="en-US" sz="3200" dirty="0" smtClean="0"/>
              <a:t> </a:t>
            </a:r>
            <a:r>
              <a:rPr lang="tr-TR" sz="3200" dirty="0" smtClean="0"/>
              <a:t>mitokondride gerçekleşir.</a:t>
            </a:r>
            <a:endParaRPr lang="en-US" sz="3200" dirty="0"/>
          </a:p>
        </p:txBody>
      </p:sp>
      <p:pic>
        <p:nvPicPr>
          <p:cNvPr id="47118" name="Picture 14" descr="mitochondria[1]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886200" y="1600200"/>
            <a:ext cx="4895850" cy="5029200"/>
          </a:xfrm>
          <a:noFill/>
        </p:spPr>
      </p:pic>
      <p:sp>
        <p:nvSpPr>
          <p:cNvPr id="47119" name="Line 15"/>
          <p:cNvSpPr>
            <a:spLocks noChangeShapeType="1"/>
          </p:cNvSpPr>
          <p:nvPr/>
        </p:nvSpPr>
        <p:spPr bwMode="auto">
          <a:xfrm flipV="1">
            <a:off x="3733800" y="5715000"/>
            <a:ext cx="2743200" cy="6096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tr-TR"/>
          </a:p>
        </p:txBody>
      </p:sp>
      <p:sp>
        <p:nvSpPr>
          <p:cNvPr id="21512" name="Footer Placeholder 9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autoUpdateAnimBg="0"/>
      <p:bldP spid="47108" grpId="0" build="p" autoUpdateAnimBg="0"/>
      <p:bldP spid="47114" grpId="0" autoUpdateAnimBg="0"/>
      <p:bldP spid="47115" grpId="0" autoUpdateAnimBg="0"/>
      <p:bldP spid="471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 descr="C:\Users\toshiba\Pictures\2011-09-09\012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0648"/>
            <a:ext cx="7293298" cy="54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Metin kutusu"/>
          <p:cNvSpPr txBox="1"/>
          <p:nvPr/>
        </p:nvSpPr>
        <p:spPr>
          <a:xfrm>
            <a:off x="539552" y="5661248"/>
            <a:ext cx="8208912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Solunum organlarından yapılan gaz alış-veriş olayına SOLUNUM denir.</a:t>
            </a:r>
          </a:p>
          <a:p>
            <a:r>
              <a:rPr lang="tr-TR" dirty="0" smtClean="0"/>
              <a:t>Organik </a:t>
            </a:r>
            <a:r>
              <a:rPr lang="tr-TR" dirty="0" err="1" smtClean="0"/>
              <a:t>monomerlerin</a:t>
            </a:r>
            <a:r>
              <a:rPr lang="tr-TR" dirty="0" smtClean="0"/>
              <a:t> parçalanarak ATP üretilmesine HÜCRESEL SOLUNUM denir.</a:t>
            </a:r>
            <a:endParaRPr lang="tr-TR" dirty="0"/>
          </a:p>
        </p:txBody>
      </p:sp>
      <p:sp>
        <p:nvSpPr>
          <p:cNvPr id="6" name="5 Metin kutusu"/>
          <p:cNvSpPr txBox="1"/>
          <p:nvPr/>
        </p:nvSpPr>
        <p:spPr>
          <a:xfrm>
            <a:off x="6876256" y="3429000"/>
            <a:ext cx="2016224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Soluk alıp verme fiziksel bir olaydır.</a:t>
            </a:r>
          </a:p>
          <a:p>
            <a:r>
              <a:rPr lang="tr-TR" dirty="0" smtClean="0"/>
              <a:t>Hücresel solunum ise biyokimyasal olaydır.</a:t>
            </a:r>
            <a:endParaRPr lang="tr-T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tr-TR" b="1" dirty="0" smtClean="0"/>
              <a:t>Mitokondri Yapısı</a:t>
            </a:r>
            <a:endParaRPr lang="en-US" b="1" dirty="0" smtClean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981200"/>
            <a:ext cx="4191000" cy="4114800"/>
          </a:xfrm>
          <a:solidFill>
            <a:srgbClr val="00B0F0"/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dirty="0" err="1" smtClean="0"/>
              <a:t>Matriks</a:t>
            </a:r>
            <a:r>
              <a:rPr lang="tr-TR" dirty="0" smtClean="0"/>
              <a:t>: DNA-RNA-Ribozom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tr-TR" dirty="0" err="1" smtClean="0"/>
              <a:t>Krista</a:t>
            </a:r>
            <a:r>
              <a:rPr lang="tr-TR" dirty="0" smtClean="0"/>
              <a:t>: </a:t>
            </a:r>
            <a:r>
              <a:rPr lang="tr-TR" dirty="0" err="1" smtClean="0"/>
              <a:t>Ets</a:t>
            </a:r>
            <a:r>
              <a:rPr lang="tr-TR" dirty="0" smtClean="0"/>
              <a:t> elemanları,ATP </a:t>
            </a:r>
            <a:r>
              <a:rPr lang="tr-TR" dirty="0" err="1" smtClean="0"/>
              <a:t>sentaz</a:t>
            </a:r>
            <a:r>
              <a:rPr lang="tr-TR" dirty="0" smtClean="0"/>
              <a:t> 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b="1" dirty="0" smtClean="0">
              <a:solidFill>
                <a:schemeClr val="fol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8613" name="Picture 5" descr="mitochondria[1]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48200" y="1905000"/>
            <a:ext cx="4191000" cy="4495800"/>
          </a:xfrm>
          <a:noFill/>
        </p:spPr>
      </p:pic>
      <p:sp>
        <p:nvSpPr>
          <p:cNvPr id="22533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 autoUpdateAnimBg="0"/>
      <p:bldP spid="68611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3200" b="1" dirty="0" smtClean="0"/>
              <a:t>Hücresel Solunumun Gerçekleştiği Yerler</a:t>
            </a:r>
            <a:endParaRPr lang="en-US" sz="3200" b="1" dirty="0" smtClean="0"/>
          </a:p>
        </p:txBody>
      </p:sp>
      <p:pic>
        <p:nvPicPr>
          <p:cNvPr id="50183" name="Picture 7" descr="Overview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8153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 Box 8"/>
          <p:cNvSpPr txBox="1">
            <a:spLocks noChangeArrowheads="1"/>
          </p:cNvSpPr>
          <p:nvPr/>
        </p:nvSpPr>
        <p:spPr bwMode="auto">
          <a:xfrm>
            <a:off x="533400" y="48006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tr-TR"/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228600" y="4724400"/>
            <a:ext cx="1905000" cy="83099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r-TR" b="1" dirty="0" smtClean="0">
                <a:solidFill>
                  <a:schemeClr val="bg2"/>
                </a:solidFill>
              </a:rPr>
              <a:t>Sitoplazmada olur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 flipV="1">
            <a:off x="1143000" y="4267200"/>
            <a:ext cx="762000" cy="381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tr-TR"/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3200400" y="5715000"/>
            <a:ext cx="1752600" cy="83099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r-TR" b="1" dirty="0" err="1" smtClean="0">
                <a:solidFill>
                  <a:schemeClr val="bg2"/>
                </a:solidFill>
              </a:rPr>
              <a:t>Matriksde</a:t>
            </a:r>
            <a:r>
              <a:rPr lang="tr-TR" b="1" dirty="0" smtClean="0">
                <a:solidFill>
                  <a:schemeClr val="bg2"/>
                </a:solidFill>
              </a:rPr>
              <a:t> olur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 flipV="1">
            <a:off x="4267200" y="4343400"/>
            <a:ext cx="990600" cy="14478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tr-TR"/>
          </a:p>
        </p:txBody>
      </p:sp>
      <p:sp>
        <p:nvSpPr>
          <p:cNvPr id="50189" name="Text Box 13"/>
          <p:cNvSpPr txBox="1">
            <a:spLocks noChangeArrowheads="1"/>
          </p:cNvSpPr>
          <p:nvPr/>
        </p:nvSpPr>
        <p:spPr bwMode="auto">
          <a:xfrm>
            <a:off x="7467600" y="1600200"/>
            <a:ext cx="1676400" cy="83099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tr-TR" b="1" dirty="0" err="1" smtClean="0">
                <a:solidFill>
                  <a:schemeClr val="bg2"/>
                </a:solidFill>
              </a:rPr>
              <a:t>Kristada</a:t>
            </a:r>
            <a:r>
              <a:rPr lang="tr-TR" b="1" dirty="0" smtClean="0">
                <a:solidFill>
                  <a:schemeClr val="bg2"/>
                </a:solidFill>
              </a:rPr>
              <a:t> olur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 flipH="1">
            <a:off x="7162800" y="2819400"/>
            <a:ext cx="990600" cy="10668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tr-TR"/>
          </a:p>
        </p:txBody>
      </p:sp>
      <p:sp>
        <p:nvSpPr>
          <p:cNvPr id="23563" name="Footer Placeholder 1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autoUpdateAnimBg="0"/>
      <p:bldP spid="50185" grpId="0" animBg="1" autoUpdateAnimBg="0"/>
      <p:bldP spid="50186" grpId="0" animBg="1"/>
      <p:bldP spid="50187" grpId="0" animBg="1" autoUpdateAnimBg="0"/>
      <p:bldP spid="50188" grpId="0" animBg="1"/>
      <p:bldP spid="50189" grpId="0" animBg="1" autoUpdateAnimBg="0"/>
      <p:bldP spid="5019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tr-TR" dirty="0" err="1" smtClean="0"/>
              <a:t>Krebs</a:t>
            </a:r>
            <a:r>
              <a:rPr lang="tr-TR" dirty="0" smtClean="0"/>
              <a:t> Döngüsü Hikayesi</a:t>
            </a:r>
            <a:endParaRPr lang="en-US" dirty="0" smtClean="0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0" y="1752600"/>
            <a:ext cx="3810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tr-TR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1937’de </a:t>
            </a:r>
            <a:r>
              <a:rPr lang="en-US" sz="28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Hans Krebs</a:t>
            </a:r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tr-TR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tarafından bulundu.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tr-TR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 keşfinden dolayı 1953’de Nobel ödülü aldı.</a:t>
            </a:r>
            <a:endParaRPr lang="en-US" sz="28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53254" name="Picture 6" descr="krebs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62000" y="1828800"/>
            <a:ext cx="3284538" cy="4648200"/>
          </a:xfrm>
          <a:noFill/>
        </p:spPr>
      </p:pic>
      <p:sp>
        <p:nvSpPr>
          <p:cNvPr id="28677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utoUpdateAnimBg="0"/>
      <p:bldP spid="53252" grpId="0" build="p" bldLvl="2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KREBS DÖNGÜSÜNE HAZIRLIK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sz="2800" dirty="0" smtClean="0"/>
              <a:t>Oksijen varlığında </a:t>
            </a:r>
            <a:r>
              <a:rPr lang="tr-TR" sz="2800" dirty="0" err="1" smtClean="0"/>
              <a:t>piruvat</a:t>
            </a:r>
            <a:r>
              <a:rPr lang="tr-TR" sz="2800" dirty="0" smtClean="0"/>
              <a:t> ve NADH2 molekülü  mitokondriye geçerek </a:t>
            </a:r>
            <a:r>
              <a:rPr lang="tr-TR" sz="2800" dirty="0" err="1" smtClean="0"/>
              <a:t>Krebs</a:t>
            </a:r>
            <a:r>
              <a:rPr lang="tr-TR" sz="2800" dirty="0" smtClean="0"/>
              <a:t> döngüsü reaksiyonlarına girer. </a:t>
            </a:r>
          </a:p>
          <a:p>
            <a:endParaRPr lang="tr-TR" sz="2800" dirty="0" smtClean="0"/>
          </a:p>
          <a:p>
            <a:endParaRPr lang="tr-T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852936"/>
            <a:ext cx="6685598" cy="362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400" b="1" dirty="0" smtClean="0"/>
              <a:t>Krebs </a:t>
            </a:r>
            <a:r>
              <a:rPr lang="tr-TR" sz="5400" b="1" dirty="0" smtClean="0"/>
              <a:t>Döngüsü</a:t>
            </a:r>
            <a:endParaRPr lang="en-US" sz="5400" b="1" dirty="0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dirty="0" smtClean="0"/>
              <a:t>4C’lu bir molekül olan </a:t>
            </a:r>
            <a:r>
              <a:rPr lang="tr-TR" dirty="0" err="1" smtClean="0"/>
              <a:t>okzaloasetik</a:t>
            </a:r>
            <a:r>
              <a:rPr lang="tr-TR" dirty="0" smtClean="0"/>
              <a:t> </a:t>
            </a:r>
            <a:r>
              <a:rPr lang="tr-TR" dirty="0" err="1" smtClean="0"/>
              <a:t>asitin</a:t>
            </a:r>
            <a:r>
              <a:rPr lang="tr-TR" dirty="0" smtClean="0"/>
              <a:t> 2C’lu </a:t>
            </a:r>
            <a:r>
              <a:rPr lang="tr-TR" dirty="0" err="1" smtClean="0"/>
              <a:t>asetil</a:t>
            </a:r>
            <a:r>
              <a:rPr lang="tr-TR" dirty="0" smtClean="0"/>
              <a:t> </a:t>
            </a:r>
            <a:r>
              <a:rPr lang="tr-TR" dirty="0" err="1" smtClean="0"/>
              <a:t>CoA</a:t>
            </a:r>
            <a:r>
              <a:rPr lang="tr-TR" dirty="0" smtClean="0"/>
              <a:t> ile birleşip 6C’lu sitrik </a:t>
            </a:r>
            <a:r>
              <a:rPr lang="tr-TR" dirty="0" err="1" smtClean="0"/>
              <a:t>asitin</a:t>
            </a:r>
            <a:r>
              <a:rPr lang="tr-TR" dirty="0" smtClean="0"/>
              <a:t> oluşmasıyla başlar.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tr-TR" dirty="0" err="1" smtClean="0"/>
              <a:t>Asetil</a:t>
            </a:r>
            <a:r>
              <a:rPr lang="tr-TR" dirty="0" smtClean="0"/>
              <a:t> </a:t>
            </a:r>
            <a:r>
              <a:rPr lang="tr-TR" dirty="0" err="1" smtClean="0"/>
              <a:t>CoA</a:t>
            </a:r>
            <a:r>
              <a:rPr lang="tr-TR" dirty="0" smtClean="0"/>
              <a:t> </a:t>
            </a:r>
            <a:r>
              <a:rPr lang="tr-TR" dirty="0" err="1" smtClean="0"/>
              <a:t>krebs</a:t>
            </a:r>
            <a:r>
              <a:rPr lang="tr-TR" dirty="0" smtClean="0"/>
              <a:t> döngüsünü başlatan temel moleküldür.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tr-TR" dirty="0" smtClean="0"/>
              <a:t>1 </a:t>
            </a:r>
            <a:r>
              <a:rPr lang="tr-TR" dirty="0" err="1" smtClean="0"/>
              <a:t>mol</a:t>
            </a:r>
            <a:r>
              <a:rPr lang="tr-TR" dirty="0" smtClean="0"/>
              <a:t> glikoz başına 2 kez döner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tr-TR" dirty="0" smtClean="0"/>
              <a:t>2ATP üretilir.(SDF)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tr-TR" dirty="0" smtClean="0"/>
              <a:t>Mitokondri </a:t>
            </a:r>
            <a:r>
              <a:rPr lang="tr-TR" dirty="0" err="1" smtClean="0"/>
              <a:t>matriksinde</a:t>
            </a:r>
            <a:r>
              <a:rPr lang="tr-TR" dirty="0" smtClean="0"/>
              <a:t> gerçekleşir.</a:t>
            </a:r>
          </a:p>
          <a:p>
            <a:pPr eaLnBrk="1" hangingPunct="1">
              <a:lnSpc>
                <a:spcPct val="90000"/>
              </a:lnSpc>
            </a:pPr>
            <a:r>
              <a:rPr lang="tr-TR" dirty="0" smtClean="0"/>
              <a:t>Ara ürünlerden ayrılan hidrojen ve elektronlar NAD ve FAD KOENZİMLERİ tarafından yakalanır.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970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  <p:sp>
        <p:nvSpPr>
          <p:cNvPr id="5" name="4 Metin kutusu"/>
          <p:cNvSpPr txBox="1"/>
          <p:nvPr/>
        </p:nvSpPr>
        <p:spPr>
          <a:xfrm>
            <a:off x="1331640" y="50851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UYARI</a:t>
            </a:r>
            <a:r>
              <a:rPr lang="tr-TR" dirty="0" smtClean="0"/>
              <a:t>: PİRUVATIN ASETİL COA’YA DÖNÜŞMESİ ORTAMDA O2 BULUNDUĞUNA KANITTIR!!!!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6019800" y="914400"/>
            <a:ext cx="762000" cy="22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pic>
        <p:nvPicPr>
          <p:cNvPr id="15362" name="Picture 2" descr="KrebsTC%20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03338"/>
            <a:ext cx="5851525" cy="5554662"/>
          </a:xfrm>
          <a:prstGeom prst="rect">
            <a:avLst/>
          </a:prstGeom>
          <a:noFill/>
        </p:spPr>
      </p:pic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5562600" y="228600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Pyruvate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4724400" y="1066800"/>
            <a:ext cx="1905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Acetyl CoA</a:t>
            </a:r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 flipH="1">
            <a:off x="5334000" y="609600"/>
            <a:ext cx="457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>
            <a:off x="4038600" y="1447800"/>
            <a:ext cx="838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r-TR"/>
          </a:p>
        </p:txBody>
      </p:sp>
      <p:sp>
        <p:nvSpPr>
          <p:cNvPr id="15368" name="AutoShape 8"/>
          <p:cNvSpPr>
            <a:spLocks noChangeArrowheads="1"/>
          </p:cNvSpPr>
          <p:nvPr/>
        </p:nvSpPr>
        <p:spPr bwMode="auto">
          <a:xfrm rot="8510516">
            <a:off x="5334000" y="685800"/>
            <a:ext cx="304800" cy="152400"/>
          </a:xfrm>
          <a:prstGeom prst="curvedDownArrow">
            <a:avLst>
              <a:gd name="adj1" fmla="val 40000"/>
              <a:gd name="adj2" fmla="val 8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4876800" y="45720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CO2</a:t>
            </a:r>
          </a:p>
        </p:txBody>
      </p:sp>
      <p:sp>
        <p:nvSpPr>
          <p:cNvPr id="15370" name="AutoShape 10"/>
          <p:cNvSpPr>
            <a:spLocks noChangeArrowheads="1"/>
          </p:cNvSpPr>
          <p:nvPr/>
        </p:nvSpPr>
        <p:spPr bwMode="auto">
          <a:xfrm>
            <a:off x="5638800" y="762000"/>
            <a:ext cx="304800" cy="228600"/>
          </a:xfrm>
          <a:prstGeom prst="curvedRightArrow">
            <a:avLst>
              <a:gd name="adj1" fmla="val 20000"/>
              <a:gd name="adj2" fmla="val 40000"/>
              <a:gd name="adj3" fmla="val 444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5943600" y="533400"/>
            <a:ext cx="1143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NAD+</a:t>
            </a: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6019800" y="83820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NADH</a:t>
            </a:r>
          </a:p>
        </p:txBody>
      </p:sp>
      <p:sp>
        <p:nvSpPr>
          <p:cNvPr id="15375" name="AutoShape 15"/>
          <p:cNvSpPr>
            <a:spLocks noChangeArrowheads="1"/>
          </p:cNvSpPr>
          <p:nvPr/>
        </p:nvSpPr>
        <p:spPr bwMode="auto">
          <a:xfrm rot="-2195513">
            <a:off x="3505200" y="990600"/>
            <a:ext cx="1219200" cy="457200"/>
          </a:xfrm>
          <a:prstGeom prst="curvedDownArrow">
            <a:avLst>
              <a:gd name="adj1" fmla="val 53333"/>
              <a:gd name="adj2" fmla="val 106667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6324600" y="1676400"/>
            <a:ext cx="25146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tr-TR" sz="1800" dirty="0" smtClean="0"/>
              <a:t>Tüm bileşikler </a:t>
            </a:r>
            <a:r>
              <a:rPr lang="tr-TR" sz="1800" dirty="0" err="1" smtClean="0"/>
              <a:t>trikarboksilik</a:t>
            </a:r>
            <a:r>
              <a:rPr lang="tr-TR" sz="1800" dirty="0" smtClean="0"/>
              <a:t> asittir</a:t>
            </a:r>
            <a:endParaRPr lang="en-US" sz="18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tr-TR" sz="1800" dirty="0" smtClean="0"/>
              <a:t>Glikozdan gelen C </a:t>
            </a:r>
            <a:r>
              <a:rPr lang="tr-TR" sz="1800" dirty="0" err="1" smtClean="0"/>
              <a:t>lar</a:t>
            </a:r>
            <a:r>
              <a:rPr lang="tr-TR" sz="1800" dirty="0" smtClean="0"/>
              <a:t> </a:t>
            </a:r>
            <a:r>
              <a:rPr lang="tr-TR" sz="1800" dirty="0" smtClean="0">
                <a:solidFill>
                  <a:srgbClr val="FF0000"/>
                </a:solidFill>
              </a:rPr>
              <a:t>kırmızı renkli gösterilmiştir.</a:t>
            </a:r>
            <a:endParaRPr lang="en-US" sz="18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tr-TR" sz="1800" dirty="0" smtClean="0"/>
              <a:t>Glikozdan gelen </a:t>
            </a:r>
            <a:r>
              <a:rPr lang="tr-TR" sz="1800" dirty="0" err="1" smtClean="0"/>
              <a:t>C’lar</a:t>
            </a:r>
            <a:r>
              <a:rPr lang="tr-TR" sz="1800" dirty="0" smtClean="0"/>
              <a:t> CO2 olarak dışarı çıkar.</a:t>
            </a:r>
            <a:r>
              <a:rPr lang="en-US" sz="1800" dirty="0" smtClean="0"/>
              <a:t>(</a:t>
            </a:r>
            <a:r>
              <a:rPr lang="tr-TR" sz="1800" dirty="0" err="1" smtClean="0"/>
              <a:t>dekarboksilasyon</a:t>
            </a:r>
            <a:r>
              <a:rPr lang="en-US" sz="1800" dirty="0" smtClean="0"/>
              <a:t>)</a:t>
            </a:r>
            <a:endParaRPr lang="en-US" sz="18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tr-TR" sz="1800" dirty="0" smtClean="0"/>
              <a:t>Ara ürünlerin </a:t>
            </a:r>
            <a:r>
              <a:rPr lang="tr-TR" sz="1800" dirty="0" err="1" smtClean="0"/>
              <a:t>oksidasyonu</a:t>
            </a:r>
            <a:r>
              <a:rPr lang="tr-TR" sz="1800" dirty="0" smtClean="0"/>
              <a:t> sonucu NADH2ler üretilir</a:t>
            </a:r>
            <a:endParaRPr lang="en-US" sz="18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tr-TR" sz="1800" dirty="0" smtClean="0"/>
              <a:t>SDF ile ATP üretilir.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Krebs</a:t>
            </a:r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78618"/>
            <a:ext cx="5616624" cy="494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400" b="1" dirty="0" smtClean="0"/>
              <a:t>Krebs </a:t>
            </a:r>
            <a:r>
              <a:rPr lang="tr-TR" sz="5400" b="1" dirty="0" smtClean="0"/>
              <a:t>Döngüsü</a:t>
            </a:r>
            <a:endParaRPr lang="en-US" sz="5400" b="1" dirty="0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eaLnBrk="1" hangingPunct="1"/>
            <a:r>
              <a:rPr lang="tr-TR" sz="3600" dirty="0" err="1" smtClean="0"/>
              <a:t>Krebs</a:t>
            </a:r>
            <a:r>
              <a:rPr lang="tr-TR" sz="3600" dirty="0" smtClean="0"/>
              <a:t> döngüsünün her bir dönüşünde </a:t>
            </a:r>
            <a:r>
              <a:rPr lang="en-US" sz="3600" dirty="0" smtClean="0"/>
              <a:t>3NADH, 1FADH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 and 2CO</a:t>
            </a:r>
            <a:r>
              <a:rPr lang="en-US" sz="3600" baseline="-25000" dirty="0" smtClean="0"/>
              <a:t>2</a:t>
            </a:r>
            <a:r>
              <a:rPr lang="tr-TR" sz="3600" baseline="-25000" dirty="0" smtClean="0"/>
              <a:t> </a:t>
            </a:r>
            <a:r>
              <a:rPr lang="tr-TR" sz="3600" dirty="0" smtClean="0"/>
              <a:t> üretilir.</a:t>
            </a:r>
            <a:endParaRPr lang="en-US" sz="3600" dirty="0" smtClean="0"/>
          </a:p>
          <a:p>
            <a:pPr eaLnBrk="1" hangingPunct="1"/>
            <a:r>
              <a:rPr lang="tr-TR" sz="3600" dirty="0" smtClean="0"/>
              <a:t>Bu yüzden 1 glikoz molekülünden toplamda </a:t>
            </a:r>
            <a:r>
              <a:rPr lang="en-US" sz="3600" dirty="0" smtClean="0"/>
              <a:t>6NADH, 2FADH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 4CO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 and 2ATP</a:t>
            </a:r>
            <a:r>
              <a:rPr lang="tr-TR" sz="3600" dirty="0" smtClean="0"/>
              <a:t> elde edilir.</a:t>
            </a:r>
          </a:p>
          <a:p>
            <a:pPr eaLnBrk="1" hangingPunct="1"/>
            <a:r>
              <a:rPr lang="tr-TR" sz="3600" dirty="0" smtClean="0">
                <a:solidFill>
                  <a:srgbClr val="FF0000"/>
                </a:solidFill>
              </a:rPr>
              <a:t>NOT</a:t>
            </a:r>
            <a:r>
              <a:rPr lang="tr-TR" sz="3600" dirty="0" smtClean="0"/>
              <a:t>: </a:t>
            </a:r>
            <a:r>
              <a:rPr lang="tr-TR" sz="3600" dirty="0" err="1" smtClean="0"/>
              <a:t>Glikoliz</a:t>
            </a:r>
            <a:r>
              <a:rPr lang="tr-TR" sz="3600" dirty="0" smtClean="0"/>
              <a:t> ve </a:t>
            </a:r>
            <a:r>
              <a:rPr lang="tr-TR" sz="3600" dirty="0" err="1" smtClean="0"/>
              <a:t>krebs</a:t>
            </a:r>
            <a:r>
              <a:rPr lang="tr-TR" sz="3600" dirty="0" smtClean="0"/>
              <a:t> döngüsü tepkimelerinde SDF ile ATP üretimi ve NADH oluşumu ortaktık.</a:t>
            </a:r>
            <a:endParaRPr lang="en-US" sz="3600" dirty="0" smtClean="0"/>
          </a:p>
        </p:txBody>
      </p:sp>
      <p:sp>
        <p:nvSpPr>
          <p:cNvPr id="3072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autoUpdateAnimBg="0"/>
      <p:bldP spid="54275" grpId="0" build="p" bldLvl="2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</a:t>
            </a:r>
            <a:r>
              <a:rPr lang="tr-TR" dirty="0" smtClean="0"/>
              <a:t>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04664"/>
            <a:ext cx="6934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Solunum reaksiyonları sırasında oluşan NADH+H ve sadece </a:t>
            </a:r>
            <a:r>
              <a:rPr lang="tr-TR" dirty="0" err="1" smtClean="0"/>
              <a:t>Krebs</a:t>
            </a:r>
            <a:r>
              <a:rPr lang="tr-TR" dirty="0" smtClean="0"/>
              <a:t> döngüsünde oluşan FADH2 molekülü yakaladıkları H atomlarının yüksek enerjili elektronlarını </a:t>
            </a:r>
            <a:r>
              <a:rPr lang="tr-TR" dirty="0" err="1" smtClean="0"/>
              <a:t>Ets</a:t>
            </a:r>
            <a:r>
              <a:rPr lang="tr-TR" dirty="0" smtClean="0"/>
              <a:t> ye aktararak ATP üretilmesini sağlar.</a:t>
            </a:r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5004048" y="2852936"/>
          <a:ext cx="3744416" cy="3545597"/>
        </p:xfrm>
        <a:graphic>
          <a:graphicData uri="http://schemas.openxmlformats.org/presentationml/2006/ole">
            <p:oleObj spid="_x0000_s4098" name="Bitmap Image" r:id="rId3" imgW="4304762" imgH="4076190" progId="PBrush">
              <p:embed/>
            </p:oleObj>
          </a:graphicData>
        </a:graphic>
      </p:graphicFrame>
      <p:sp>
        <p:nvSpPr>
          <p:cNvPr id="6" name="5 Metin kutusu"/>
          <p:cNvSpPr txBox="1"/>
          <p:nvPr/>
        </p:nvSpPr>
        <p:spPr>
          <a:xfrm>
            <a:off x="323528" y="3284984"/>
            <a:ext cx="3888432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rgbClr val="FF0000"/>
                </a:solidFill>
              </a:rPr>
              <a:t>NOT: </a:t>
            </a:r>
            <a:r>
              <a:rPr lang="tr-TR" sz="2400" dirty="0" smtClean="0"/>
              <a:t>Solunum reaksiyonları sırasında ;</a:t>
            </a:r>
          </a:p>
          <a:p>
            <a:r>
              <a:rPr lang="tr-TR" sz="2400" dirty="0" smtClean="0"/>
              <a:t>1Asetil </a:t>
            </a:r>
            <a:r>
              <a:rPr lang="tr-TR" sz="2400" dirty="0" err="1" smtClean="0"/>
              <a:t>CoA</a:t>
            </a:r>
            <a:r>
              <a:rPr lang="tr-TR" sz="2400" dirty="0" smtClean="0"/>
              <a:t> oluşumu</a:t>
            </a:r>
          </a:p>
          <a:p>
            <a:r>
              <a:rPr lang="tr-TR" sz="2400" dirty="0" smtClean="0"/>
              <a:t>2.Sitrik asit oluşumu</a:t>
            </a:r>
          </a:p>
          <a:p>
            <a:r>
              <a:rPr lang="tr-TR" sz="2400" dirty="0" smtClean="0"/>
              <a:t>3.</a:t>
            </a:r>
            <a:r>
              <a:rPr lang="tr-TR" sz="2400" dirty="0" err="1" smtClean="0"/>
              <a:t>Okzaloasetik</a:t>
            </a:r>
            <a:r>
              <a:rPr lang="tr-TR" sz="2400" dirty="0" smtClean="0"/>
              <a:t> </a:t>
            </a:r>
            <a:r>
              <a:rPr lang="tr-TR" sz="2400" dirty="0" err="1" smtClean="0"/>
              <a:t>asitin</a:t>
            </a:r>
            <a:r>
              <a:rPr lang="tr-TR" sz="2400" dirty="0" smtClean="0"/>
              <a:t> görev alması</a:t>
            </a:r>
          </a:p>
          <a:p>
            <a:r>
              <a:rPr lang="tr-TR" sz="2400" dirty="0" smtClean="0"/>
              <a:t>4.FAD indirgenmesi</a:t>
            </a:r>
          </a:p>
          <a:p>
            <a:r>
              <a:rPr lang="tr-TR" sz="2400" dirty="0" smtClean="0"/>
              <a:t>Olayları solunum çeşidinin oksijenli olduğuna kanıttır.</a:t>
            </a:r>
            <a:endParaRPr lang="tr-T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SORU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tr-TR" dirty="0" smtClean="0"/>
              <a:t>Canlı hücrelerde gerçekleşen;</a:t>
            </a:r>
          </a:p>
          <a:p>
            <a:r>
              <a:rPr lang="tr-TR" dirty="0" smtClean="0"/>
              <a:t>I.Glikoz yıkımı  </a:t>
            </a:r>
          </a:p>
          <a:p>
            <a:r>
              <a:rPr lang="tr-TR" dirty="0" smtClean="0"/>
              <a:t>II.Protein yıkımı  </a:t>
            </a:r>
          </a:p>
          <a:p>
            <a:r>
              <a:rPr lang="tr-TR" dirty="0" smtClean="0"/>
              <a:t>III.Aminoasit yıkımı</a:t>
            </a:r>
          </a:p>
          <a:p>
            <a:r>
              <a:rPr lang="tr-TR" dirty="0" smtClean="0"/>
              <a:t>IV.Yağ asidi yıkımı </a:t>
            </a:r>
          </a:p>
          <a:p>
            <a:r>
              <a:rPr lang="tr-TR" dirty="0" smtClean="0"/>
              <a:t> V.Glikojen yıkımı</a:t>
            </a:r>
          </a:p>
          <a:p>
            <a:r>
              <a:rPr lang="tr-TR" dirty="0" smtClean="0"/>
              <a:t>Olaylarından hangileri hücresel solunumu ifade eder?</a:t>
            </a:r>
            <a:endParaRPr lang="tr-T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ETS (</a:t>
            </a:r>
            <a:r>
              <a:rPr lang="tr-TR" dirty="0" err="1" smtClean="0"/>
              <a:t>Oksidatif</a:t>
            </a:r>
            <a:r>
              <a:rPr lang="tr-TR" dirty="0" smtClean="0"/>
              <a:t> </a:t>
            </a:r>
            <a:r>
              <a:rPr lang="tr-TR" dirty="0" err="1" smtClean="0"/>
              <a:t>Fosforilasyon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err="1" smtClean="0"/>
              <a:t>Ets’yi</a:t>
            </a:r>
            <a:r>
              <a:rPr lang="tr-TR" dirty="0" smtClean="0"/>
              <a:t> oluşturan moleküller mitokondri iç zarında (</a:t>
            </a:r>
            <a:r>
              <a:rPr lang="tr-TR" dirty="0" err="1" smtClean="0"/>
              <a:t>krista</a:t>
            </a:r>
            <a:r>
              <a:rPr lang="tr-TR" dirty="0" smtClean="0"/>
              <a:t>) bulunur.</a:t>
            </a:r>
          </a:p>
          <a:p>
            <a:r>
              <a:rPr lang="tr-TR" dirty="0" smtClean="0"/>
              <a:t>Bunlar:NADH-Q </a:t>
            </a:r>
            <a:r>
              <a:rPr lang="tr-TR" dirty="0" err="1" smtClean="0"/>
              <a:t>redüktaz</a:t>
            </a:r>
            <a:r>
              <a:rPr lang="tr-TR" dirty="0" smtClean="0"/>
              <a:t>,</a:t>
            </a:r>
            <a:r>
              <a:rPr lang="tr-TR" dirty="0" err="1" smtClean="0"/>
              <a:t>Ubikinon</a:t>
            </a:r>
            <a:r>
              <a:rPr lang="tr-TR" dirty="0" smtClean="0"/>
              <a:t>, </a:t>
            </a:r>
            <a:r>
              <a:rPr lang="tr-TR" dirty="0" err="1" smtClean="0"/>
              <a:t>sitokrom</a:t>
            </a:r>
            <a:r>
              <a:rPr lang="tr-TR" dirty="0" smtClean="0"/>
              <a:t> </a:t>
            </a:r>
            <a:r>
              <a:rPr lang="tr-TR" dirty="0" err="1" smtClean="0"/>
              <a:t>redüktaz</a:t>
            </a:r>
            <a:r>
              <a:rPr lang="tr-TR" dirty="0" smtClean="0"/>
              <a:t>,</a:t>
            </a:r>
            <a:r>
              <a:rPr lang="tr-TR" dirty="0" err="1" smtClean="0"/>
              <a:t>sitokrom</a:t>
            </a:r>
            <a:r>
              <a:rPr lang="tr-TR" dirty="0" smtClean="0"/>
              <a:t> </a:t>
            </a:r>
            <a:r>
              <a:rPr lang="tr-TR" dirty="0" err="1" smtClean="0"/>
              <a:t>oksidaz</a:t>
            </a:r>
            <a:r>
              <a:rPr lang="tr-TR" dirty="0" smtClean="0"/>
              <a:t> ve </a:t>
            </a:r>
            <a:r>
              <a:rPr lang="tr-TR" dirty="0" err="1" smtClean="0"/>
              <a:t>sitokrom</a:t>
            </a:r>
            <a:r>
              <a:rPr lang="tr-TR" dirty="0" smtClean="0"/>
              <a:t> c </a:t>
            </a:r>
            <a:r>
              <a:rPr lang="tr-TR" dirty="0" err="1" smtClean="0"/>
              <a:t>dir</a:t>
            </a:r>
            <a:r>
              <a:rPr lang="tr-TR" dirty="0" smtClean="0"/>
              <a:t>.</a:t>
            </a:r>
          </a:p>
          <a:p>
            <a:r>
              <a:rPr lang="tr-TR" dirty="0" err="1" smtClean="0"/>
              <a:t>Ubikinon</a:t>
            </a:r>
            <a:r>
              <a:rPr lang="tr-TR" dirty="0" smtClean="0"/>
              <a:t> bir </a:t>
            </a:r>
            <a:r>
              <a:rPr lang="tr-TR" dirty="0" err="1" smtClean="0"/>
              <a:t>koenzimdir</a:t>
            </a:r>
            <a:r>
              <a:rPr lang="tr-TR" dirty="0" smtClean="0"/>
              <a:t>.Diğer </a:t>
            </a:r>
            <a:r>
              <a:rPr lang="tr-TR" dirty="0" err="1" smtClean="0"/>
              <a:t>ets</a:t>
            </a:r>
            <a:r>
              <a:rPr lang="tr-TR" dirty="0" smtClean="0"/>
              <a:t> elemanları protein yapılıdır.</a:t>
            </a:r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ETS’nin</a:t>
            </a:r>
            <a:r>
              <a:rPr lang="tr-TR" dirty="0" smtClean="0"/>
              <a:t> Çalışma Mekanizması</a:t>
            </a:r>
            <a:endParaRPr lang="tr-TR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340768"/>
            <a:ext cx="5688632" cy="501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539552" y="1772816"/>
            <a:ext cx="3168352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Oksijenin doğrudan kullanıldığı tek yer </a:t>
            </a:r>
            <a:r>
              <a:rPr lang="tr-TR" sz="2400" dirty="0" err="1" smtClean="0"/>
              <a:t>ETS’dir</a:t>
            </a:r>
            <a:r>
              <a:rPr lang="tr-TR" sz="2400" dirty="0" smtClean="0"/>
              <a:t>.</a:t>
            </a:r>
          </a:p>
          <a:p>
            <a:r>
              <a:rPr lang="tr-TR" sz="2400" dirty="0" smtClean="0"/>
              <a:t>Oksijen elektron çekme gücü çok yüksek olan son elektron alıcıdır.</a:t>
            </a:r>
            <a:endParaRPr lang="tr-TR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ETS</a:t>
            </a:r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  <p:pic>
        <p:nvPicPr>
          <p:cNvPr id="159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676400"/>
            <a:ext cx="792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108" y="188641"/>
            <a:ext cx="8574372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332656"/>
            <a:ext cx="5395432" cy="63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ATP Hesaplanması</a:t>
            </a:r>
            <a:endParaRPr lang="tr-TR" dirty="0"/>
          </a:p>
        </p:txBody>
      </p:sp>
      <p:graphicFrame>
        <p:nvGraphicFramePr>
          <p:cNvPr id="5" name="4 İçerik Yer Tutucusu"/>
          <p:cNvGraphicFramePr>
            <a:graphicFrameLocks noGrp="1"/>
          </p:cNvGraphicFramePr>
          <p:nvPr>
            <p:ph idx="1"/>
          </p:nvPr>
        </p:nvGraphicFramePr>
        <p:xfrm>
          <a:off x="685800" y="1484782"/>
          <a:ext cx="7990656" cy="4626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664"/>
                <a:gridCol w="1997664"/>
                <a:gridCol w="998832"/>
                <a:gridCol w="998832"/>
                <a:gridCol w="1997664"/>
              </a:tblGrid>
              <a:tr h="589433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Reaksiyonlar</a:t>
                      </a:r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SDF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tr-TR" sz="2400" dirty="0" smtClean="0"/>
                        <a:t>ETS</a:t>
                      </a:r>
                      <a:endParaRPr lang="tr-TR" sz="2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NET</a:t>
                      </a:r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89433">
                <a:tc>
                  <a:txBody>
                    <a:bodyPr/>
                    <a:lstStyle/>
                    <a:p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ATP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FADH2</a:t>
                      </a:r>
                      <a:endParaRPr lang="tr-TR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NADH2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Kazanç</a:t>
                      </a:r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89433">
                <a:tc>
                  <a:txBody>
                    <a:bodyPr/>
                    <a:lstStyle/>
                    <a:p>
                      <a:r>
                        <a:rPr lang="tr-TR" sz="2400" dirty="0" err="1" smtClean="0"/>
                        <a:t>Glikoliz</a:t>
                      </a:r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2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-</a:t>
                      </a:r>
                      <a:endParaRPr lang="tr-TR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2*3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8 ATP</a:t>
                      </a:r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017378">
                <a:tc>
                  <a:txBody>
                    <a:bodyPr/>
                    <a:lstStyle/>
                    <a:p>
                      <a:r>
                        <a:rPr lang="tr-TR" sz="2400" dirty="0" err="1" smtClean="0"/>
                        <a:t>Piruvat</a:t>
                      </a:r>
                      <a:r>
                        <a:rPr lang="tr-TR" sz="2400" dirty="0" smtClean="0"/>
                        <a:t> </a:t>
                      </a:r>
                      <a:r>
                        <a:rPr lang="tr-TR" sz="2400" dirty="0" err="1" smtClean="0"/>
                        <a:t>Asetil</a:t>
                      </a:r>
                      <a:r>
                        <a:rPr lang="tr-TR" sz="2400" dirty="0" smtClean="0"/>
                        <a:t> </a:t>
                      </a:r>
                      <a:r>
                        <a:rPr lang="tr-TR" sz="2400" dirty="0" err="1" smtClean="0"/>
                        <a:t>CoA</a:t>
                      </a:r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-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-</a:t>
                      </a:r>
                      <a:endParaRPr lang="tr-TR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2*3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6 ATP</a:t>
                      </a:r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89433">
                <a:tc>
                  <a:txBody>
                    <a:bodyPr/>
                    <a:lstStyle/>
                    <a:p>
                      <a:r>
                        <a:rPr lang="tr-TR" sz="2400" dirty="0" err="1" smtClean="0"/>
                        <a:t>Krebs</a:t>
                      </a:r>
                      <a:r>
                        <a:rPr lang="tr-TR" sz="2400" dirty="0" smtClean="0"/>
                        <a:t> Çemberi</a:t>
                      </a:r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2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2*2</a:t>
                      </a:r>
                      <a:endParaRPr lang="tr-TR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6*3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24 ATP</a:t>
                      </a:r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017378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Toplam</a:t>
                      </a:r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4 ATP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4</a:t>
                      </a:r>
                      <a:r>
                        <a:rPr lang="tr-TR" sz="2400" baseline="0" dirty="0" smtClean="0"/>
                        <a:t> ATP</a:t>
                      </a:r>
                      <a:endParaRPr lang="tr-TR" sz="2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30 ATP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38 ATP</a:t>
                      </a:r>
                      <a:endParaRPr lang="tr-TR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0"/>
            <a:ext cx="8136130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5157192"/>
            <a:ext cx="7416824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287" y="404664"/>
            <a:ext cx="8135513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Üretilen Su</a:t>
            </a:r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  <p:pic>
        <p:nvPicPr>
          <p:cNvPr id="176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  <p:pic>
        <p:nvPicPr>
          <p:cNvPr id="173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874661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Hücresel Solunum</a:t>
            </a:r>
            <a:endParaRPr lang="tr-TR" dirty="0"/>
          </a:p>
        </p:txBody>
      </p:sp>
      <p:graphicFrame>
        <p:nvGraphicFramePr>
          <p:cNvPr id="5" name="4 İçerik Yer Tutucusu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  <p:pic>
        <p:nvPicPr>
          <p:cNvPr id="177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8915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60648"/>
            <a:ext cx="5976664" cy="625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Metin kutusu"/>
          <p:cNvSpPr txBox="1"/>
          <p:nvPr/>
        </p:nvSpPr>
        <p:spPr>
          <a:xfrm>
            <a:off x="323528" y="188640"/>
            <a:ext cx="3024336" cy="64633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TABLODAN ŞU SONUÇLAR ELDE EDİLEBİLİR:</a:t>
            </a:r>
          </a:p>
          <a:p>
            <a:r>
              <a:rPr lang="tr-TR" dirty="0" smtClean="0"/>
              <a:t>1.Her enerji verici </a:t>
            </a:r>
            <a:r>
              <a:rPr lang="tr-TR" dirty="0" err="1" smtClean="0"/>
              <a:t>monomer</a:t>
            </a:r>
            <a:r>
              <a:rPr lang="tr-TR" dirty="0" smtClean="0"/>
              <a:t> </a:t>
            </a:r>
            <a:r>
              <a:rPr lang="tr-TR" dirty="0" err="1" smtClean="0"/>
              <a:t>glikoliz</a:t>
            </a:r>
            <a:r>
              <a:rPr lang="tr-TR" dirty="0" smtClean="0"/>
              <a:t> evresini gerçekleştirmek zorunda değildir.</a:t>
            </a:r>
          </a:p>
          <a:p>
            <a:endParaRPr lang="tr-TR" dirty="0" smtClean="0"/>
          </a:p>
          <a:p>
            <a:r>
              <a:rPr lang="tr-TR" dirty="0" smtClean="0"/>
              <a:t>2.Besin </a:t>
            </a:r>
            <a:r>
              <a:rPr lang="tr-TR" dirty="0" err="1" smtClean="0"/>
              <a:t>monomerlerinin</a:t>
            </a:r>
            <a:r>
              <a:rPr lang="tr-TR" dirty="0" smtClean="0"/>
              <a:t> hangi solunum basamağından tepkimeye katılacağı yapılarındaki C sayısına bağlıdır.</a:t>
            </a:r>
          </a:p>
          <a:p>
            <a:endParaRPr lang="tr-TR" dirty="0" smtClean="0"/>
          </a:p>
          <a:p>
            <a:r>
              <a:rPr lang="tr-TR" dirty="0" smtClean="0"/>
              <a:t>3.Farklı besin </a:t>
            </a:r>
            <a:r>
              <a:rPr lang="tr-TR" dirty="0" err="1" smtClean="0"/>
              <a:t>monomerleri</a:t>
            </a:r>
            <a:r>
              <a:rPr lang="tr-TR" dirty="0" smtClean="0"/>
              <a:t> solunum tepkimelerine aynı basamaktan katılabilir.</a:t>
            </a:r>
          </a:p>
          <a:p>
            <a:endParaRPr lang="tr-TR" dirty="0" smtClean="0"/>
          </a:p>
          <a:p>
            <a:r>
              <a:rPr lang="tr-TR" dirty="0" smtClean="0"/>
              <a:t>4.Aminoasitler ve yağ asitleri fermantasyon tepkimelerinin </a:t>
            </a:r>
            <a:r>
              <a:rPr lang="tr-TR" dirty="0" err="1" smtClean="0"/>
              <a:t>substratı</a:t>
            </a:r>
            <a:r>
              <a:rPr lang="tr-TR" dirty="0" smtClean="0"/>
              <a:t> olamaz.</a:t>
            </a:r>
          </a:p>
          <a:p>
            <a:endParaRPr lang="tr-TR" dirty="0" smtClean="0"/>
          </a:p>
          <a:p>
            <a:r>
              <a:rPr lang="tr-TR" dirty="0" smtClean="0"/>
              <a:t>5.Protein ve yağ </a:t>
            </a:r>
            <a:r>
              <a:rPr lang="tr-TR" dirty="0" err="1" smtClean="0"/>
              <a:t>monomerlerinin</a:t>
            </a:r>
            <a:r>
              <a:rPr lang="tr-TR" dirty="0" smtClean="0"/>
              <a:t> solunum ile parçalanmaları sırasında ATP tüketimi gerçekleşmez.</a:t>
            </a:r>
            <a:endParaRPr lang="tr-TR" dirty="0"/>
          </a:p>
        </p:txBody>
      </p:sp>
      <p:sp>
        <p:nvSpPr>
          <p:cNvPr id="5" name="4 Aşağı Ok"/>
          <p:cNvSpPr/>
          <p:nvPr/>
        </p:nvSpPr>
        <p:spPr>
          <a:xfrm>
            <a:off x="3419872" y="3140968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SOLUNUM KATSAYISI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Oksijenli solunum tepkimelerinde üretilen CO2 miktarının tüketilen O2 miktarı oranına denir.</a:t>
            </a:r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492896"/>
            <a:ext cx="30765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6349" y="2996952"/>
            <a:ext cx="213966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3212976"/>
            <a:ext cx="2304256" cy="276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3573016"/>
            <a:ext cx="3862841" cy="2403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Solunum-Fermantasyon</a:t>
            </a:r>
            <a:endParaRPr lang="tr-TR" dirty="0"/>
          </a:p>
        </p:txBody>
      </p:sp>
      <p:graphicFrame>
        <p:nvGraphicFramePr>
          <p:cNvPr id="5" name="4 İçerik Yer Tutucusu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7724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OLAY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FERMANTASYON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SOLUNUM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Yer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Sitoplazma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Sitoplazma</a:t>
                      </a:r>
                    </a:p>
                    <a:p>
                      <a:r>
                        <a:rPr lang="tr-TR" sz="2400" dirty="0" smtClean="0"/>
                        <a:t>Mitokondri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Canlı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Enerji ihtiyacı</a:t>
                      </a:r>
                      <a:r>
                        <a:rPr lang="tr-TR" sz="2400" baseline="0" dirty="0" smtClean="0"/>
                        <a:t> az olan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Fazla olan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Ortam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Oksijensiz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Oksijenli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Ürün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C02,Etil alkol,laktik asit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CO2 ve su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Net Kazanç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2 ATP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38 ATP</a:t>
                      </a:r>
                      <a:endParaRPr lang="tr-TR" sz="2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Fermantasyon-Solunum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ORTAK ÖZELLİKLERİ</a:t>
            </a:r>
          </a:p>
          <a:p>
            <a:r>
              <a:rPr lang="tr-TR" dirty="0" smtClean="0"/>
              <a:t>1.ATP üretimi</a:t>
            </a:r>
          </a:p>
          <a:p>
            <a:r>
              <a:rPr lang="tr-TR" dirty="0" smtClean="0"/>
              <a:t>2.NAD görev alır</a:t>
            </a:r>
          </a:p>
          <a:p>
            <a:r>
              <a:rPr lang="tr-TR" dirty="0" smtClean="0"/>
              <a:t>3.</a:t>
            </a:r>
            <a:r>
              <a:rPr lang="tr-TR" dirty="0" err="1" smtClean="0"/>
              <a:t>Glikoliz</a:t>
            </a:r>
            <a:r>
              <a:rPr lang="tr-TR" dirty="0" smtClean="0"/>
              <a:t> tepkimeleri</a:t>
            </a:r>
          </a:p>
          <a:p>
            <a:r>
              <a:rPr lang="tr-TR" dirty="0" smtClean="0"/>
              <a:t>4.Ham madde organik bir molekül</a:t>
            </a:r>
          </a:p>
          <a:p>
            <a:r>
              <a:rPr lang="tr-TR" dirty="0" smtClean="0"/>
              <a:t>5.CO2 oluşumu (alkol </a:t>
            </a:r>
            <a:r>
              <a:rPr lang="tr-TR" dirty="0" err="1" smtClean="0"/>
              <a:t>ferm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  <p:pic>
        <p:nvPicPr>
          <p:cNvPr id="179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810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FOTOSENTEZ VE O2’Lİ SOLUNUM</a:t>
            </a:r>
            <a:endParaRPr lang="tr-TR" dirty="0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FOTOSENTEZ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O2’Lİ SOLUNUM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Endotermik bir reaksiyon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Ekzotermik bir</a:t>
                      </a:r>
                      <a:r>
                        <a:rPr lang="tr-TR" sz="2400" baseline="0" dirty="0" smtClean="0"/>
                        <a:t> reaksiyon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err="1" smtClean="0"/>
                        <a:t>Ökaryotların</a:t>
                      </a:r>
                      <a:r>
                        <a:rPr lang="tr-TR" sz="2400" dirty="0" smtClean="0"/>
                        <a:t> kloroplastlarında olur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err="1" smtClean="0"/>
                        <a:t>Ökaryotların</a:t>
                      </a:r>
                      <a:r>
                        <a:rPr lang="tr-TR" sz="2400" dirty="0" smtClean="0"/>
                        <a:t> mitokondrisinde olur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Ağırlık artışına neden olur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Ağırlık azalışına neden</a:t>
                      </a:r>
                      <a:r>
                        <a:rPr lang="tr-TR" sz="2400" baseline="0" dirty="0" smtClean="0"/>
                        <a:t> olur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Işık enerjisini kimyasal bağ enerjisine </a:t>
                      </a:r>
                      <a:r>
                        <a:rPr lang="tr-TR" sz="2400" baseline="0" dirty="0" smtClean="0"/>
                        <a:t> çevrilir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Kimyasal bağ enerjisi ATP enerjisine çevrilir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Su kullanılır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Su açığa çıkar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Kesintili (ışık gerekli=gündüz)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Işık gerekli değil (kesintisiz)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Besin ve O2 üretilir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Besin ve O2 tüketilir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ETS görev yapar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ETS görev yapar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Enzimler görev alır</a:t>
                      </a:r>
                      <a:endParaRPr lang="tr-TR" sz="2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Enzimler görev alır.</a:t>
                      </a:r>
                      <a:endParaRPr lang="tr-TR" sz="2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2010 LYS</a:t>
            </a:r>
            <a:endParaRPr lang="tr-TR" dirty="0"/>
          </a:p>
        </p:txBody>
      </p:sp>
      <p:pic>
        <p:nvPicPr>
          <p:cNvPr id="665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264524"/>
            <a:ext cx="4248472" cy="559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Oval"/>
          <p:cNvSpPr/>
          <p:nvPr/>
        </p:nvSpPr>
        <p:spPr>
          <a:xfrm>
            <a:off x="2555776" y="6597352"/>
            <a:ext cx="144016" cy="260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2011 LYS</a:t>
            </a:r>
            <a:endParaRPr lang="tr-TR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00808"/>
            <a:ext cx="777240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971600" y="5013176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2010 YGS</a:t>
            </a:r>
            <a:endParaRPr lang="tr-TR" dirty="0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2776"/>
            <a:ext cx="5976664" cy="464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259632" y="5301208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tr-TR" sz="5400" b="1" dirty="0" smtClean="0"/>
              <a:t>GLİKOLİZ ÖZET</a:t>
            </a:r>
            <a:endParaRPr lang="en-US" sz="5400" b="1" dirty="0" smtClean="0"/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683568" y="1412776"/>
            <a:ext cx="8077200" cy="579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tr-TR" sz="3200" dirty="0" smtClean="0"/>
              <a:t>Hücre sitoplazmasında gerçekleşir</a:t>
            </a:r>
            <a:endParaRPr lang="en-US" sz="3200" dirty="0"/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683568" y="2060848"/>
            <a:ext cx="7315200" cy="5794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tr-TR" sz="3200" dirty="0" smtClean="0"/>
              <a:t>Oksijen tüketilmez</a:t>
            </a:r>
            <a:endParaRPr lang="en-US" sz="3200" dirty="0"/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683568" y="2852936"/>
            <a:ext cx="6705600" cy="64135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tr-TR" sz="3600" dirty="0" smtClean="0"/>
              <a:t>2ATP kullanılır</a:t>
            </a:r>
            <a:endParaRPr lang="en-US" sz="3600" dirty="0"/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683568" y="3645024"/>
            <a:ext cx="7599040" cy="1077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tr-TR" sz="3200" dirty="0" smtClean="0"/>
              <a:t>Glikozun 2 </a:t>
            </a:r>
            <a:r>
              <a:rPr lang="tr-TR" sz="3200" dirty="0" err="1" smtClean="0"/>
              <a:t>mol</a:t>
            </a:r>
            <a:r>
              <a:rPr lang="tr-TR" sz="3200" dirty="0" smtClean="0"/>
              <a:t> </a:t>
            </a:r>
            <a:r>
              <a:rPr lang="en-US" sz="3200" dirty="0" smtClean="0"/>
              <a:t>P</a:t>
            </a:r>
            <a:r>
              <a:rPr lang="tr-TR" sz="3200" dirty="0" err="1" smtClean="0"/>
              <a:t>iruvata</a:t>
            </a:r>
            <a:r>
              <a:rPr lang="en-US" sz="3200" dirty="0" smtClean="0"/>
              <a:t> </a:t>
            </a:r>
            <a:r>
              <a:rPr lang="tr-TR" sz="3200" dirty="0" smtClean="0"/>
              <a:t>veya</a:t>
            </a:r>
            <a:r>
              <a:rPr lang="en-US" sz="3200" dirty="0" smtClean="0"/>
              <a:t> </a:t>
            </a:r>
            <a:r>
              <a:rPr lang="tr-TR" sz="3200" dirty="0" err="1" smtClean="0"/>
              <a:t>Pirüvik</a:t>
            </a:r>
            <a:r>
              <a:rPr lang="tr-TR" sz="3200" dirty="0" smtClean="0"/>
              <a:t> </a:t>
            </a:r>
            <a:r>
              <a:rPr lang="tr-TR" sz="3200" dirty="0" err="1" smtClean="0"/>
              <a:t>asite</a:t>
            </a:r>
            <a:r>
              <a:rPr lang="tr-TR" sz="3200" dirty="0" smtClean="0"/>
              <a:t> dönüşmesi tepkimesidir</a:t>
            </a:r>
            <a:endParaRPr lang="en-US" sz="3200" dirty="0"/>
          </a:p>
        </p:txBody>
      </p:sp>
      <p:sp>
        <p:nvSpPr>
          <p:cNvPr id="24583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  <p:sp>
        <p:nvSpPr>
          <p:cNvPr id="8" name="7 Metin kutusu"/>
          <p:cNvSpPr txBox="1"/>
          <p:nvPr/>
        </p:nvSpPr>
        <p:spPr>
          <a:xfrm>
            <a:off x="827584" y="4797152"/>
            <a:ext cx="727280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3600" dirty="0" smtClean="0"/>
              <a:t>Tüm canlılarda gerçekleşir</a:t>
            </a:r>
            <a:r>
              <a:rPr lang="tr-TR" dirty="0" smtClean="0"/>
              <a:t>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animBg="1" autoUpdateAnimBg="0"/>
      <p:bldP spid="71684" grpId="0" animBg="1" autoUpdateAnimBg="0"/>
      <p:bldP spid="71685" grpId="0" animBg="1" autoUpdateAnimBg="0"/>
      <p:bldP spid="71686" grpId="0" animBg="1" autoUpdateAnimBg="0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2012 LYS</a:t>
            </a:r>
            <a:endParaRPr lang="tr-TR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40767"/>
            <a:ext cx="5112568" cy="517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691680" y="522920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607650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619672" y="5157192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845320"/>
            <a:ext cx="6548781" cy="388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763688" y="472514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4248" y="1176772"/>
            <a:ext cx="7134176" cy="380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03648" y="3429000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8450" y="1067217"/>
            <a:ext cx="6355917" cy="4228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148064" y="4725144"/>
            <a:ext cx="28803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05142"/>
            <a:ext cx="6984776" cy="424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03648" y="472514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4796" y="1051184"/>
            <a:ext cx="6857604" cy="428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03648" y="206084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854049"/>
            <a:ext cx="6624736" cy="446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475656" y="4293096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566956"/>
            <a:ext cx="6624735" cy="4971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508104" y="1268760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4290" y="1095525"/>
            <a:ext cx="6842125" cy="40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580112" y="4437112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tr-TR" sz="5400" b="1" dirty="0" err="1" smtClean="0"/>
              <a:t>Glikoliz</a:t>
            </a:r>
            <a:r>
              <a:rPr lang="tr-TR" sz="5400" b="1" dirty="0" smtClean="0"/>
              <a:t> Özet</a:t>
            </a:r>
            <a:endParaRPr lang="en-US" sz="5400" b="1" dirty="0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534400" cy="4114800"/>
          </a:xfrm>
          <a:solidFill>
            <a:srgbClr val="00B0F0"/>
          </a:solidFill>
        </p:spPr>
        <p:txBody>
          <a:bodyPr>
            <a:normAutofit lnSpcReduction="10000"/>
          </a:bodyPr>
          <a:lstStyle/>
          <a:p>
            <a:pPr eaLnBrk="1" hangingPunct="1"/>
            <a:endParaRPr lang="en-US" sz="36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FontTx/>
              <a:buChar char="•"/>
            </a:pPr>
            <a:r>
              <a:rPr lang="en-US" sz="3600" dirty="0" smtClean="0"/>
              <a:t>2 NADH </a:t>
            </a:r>
            <a:r>
              <a:rPr lang="tr-TR" sz="3600" dirty="0" smtClean="0"/>
              <a:t>ve</a:t>
            </a:r>
            <a:r>
              <a:rPr lang="en-US" sz="3600" dirty="0" smtClean="0"/>
              <a:t> 4 ATP</a:t>
            </a:r>
            <a:r>
              <a:rPr lang="tr-TR" sz="3600" dirty="0" smtClean="0"/>
              <a:t> (SDF) üretilir</a:t>
            </a:r>
          </a:p>
          <a:p>
            <a:pPr eaLnBrk="1" hangingPunct="1">
              <a:buFontTx/>
              <a:buChar char="•"/>
            </a:pPr>
            <a:r>
              <a:rPr lang="tr-TR" sz="3600" dirty="0" smtClean="0"/>
              <a:t>Tüm canlılar tarafından gerçekleştirildiği için tepkimeler dizisinde yer alan enzimler de tüm canlılarda ortaktır.</a:t>
            </a:r>
          </a:p>
          <a:p>
            <a:pPr eaLnBrk="1" hangingPunct="1">
              <a:buFontTx/>
              <a:buChar char="•"/>
            </a:pPr>
            <a:r>
              <a:rPr lang="tr-TR" sz="3600" dirty="0" err="1" smtClean="0"/>
              <a:t>Glikolizden</a:t>
            </a:r>
            <a:r>
              <a:rPr lang="tr-TR" sz="3600" dirty="0" smtClean="0"/>
              <a:t> sonraki reaksiyonlar canlı türlerinde farklılık gösterir.Çünkü enzimler farklıdır.</a:t>
            </a:r>
            <a:endParaRPr lang="en-US" sz="3600" dirty="0" smtClean="0"/>
          </a:p>
        </p:txBody>
      </p:sp>
      <p:sp>
        <p:nvSpPr>
          <p:cNvPr id="2560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Copyright </a:t>
            </a:r>
            <a:r>
              <a:rPr lang="tr-TR" dirty="0" err="1" smtClean="0"/>
              <a:t>Tzn</a:t>
            </a:r>
            <a:r>
              <a:rPr lang="tr-TR" dirty="0" smtClean="0"/>
              <a:t> </a:t>
            </a:r>
            <a:r>
              <a:rPr lang="tr-TR" dirty="0" err="1" smtClean="0"/>
              <a:t>Arc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autoUpdateAnimBg="0"/>
      <p:bldP spid="51203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42382"/>
            <a:ext cx="5976664" cy="63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491880" y="602128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752" y="1129759"/>
            <a:ext cx="7254640" cy="3861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411760" y="450912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47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889" y="968854"/>
            <a:ext cx="6954519" cy="4764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084168" y="4581128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1" y="978412"/>
            <a:ext cx="7056784" cy="482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115616" y="213285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209" y="1772816"/>
            <a:ext cx="7149076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259632" y="3212976"/>
            <a:ext cx="43204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548680"/>
            <a:ext cx="4824536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139952" y="2636912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566" y="836712"/>
            <a:ext cx="6109730" cy="518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364088" y="472514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8299621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82219"/>
            <a:ext cx="5688632" cy="649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err="1" smtClean="0"/>
              <a:t>Glikoliz</a:t>
            </a:r>
            <a:r>
              <a:rPr lang="tr-TR" dirty="0" smtClean="0"/>
              <a:t> sırasında NAD </a:t>
            </a:r>
            <a:r>
              <a:rPr lang="tr-TR" dirty="0" err="1" smtClean="0"/>
              <a:t>koenzimine</a:t>
            </a:r>
            <a:r>
              <a:rPr lang="tr-TR" dirty="0" smtClean="0"/>
              <a:t> bağlanan hidrojenler oksijenli ve oksijensiz solunum olaylarında farklı amaçlar için kullanılır.</a:t>
            </a:r>
          </a:p>
          <a:p>
            <a:r>
              <a:rPr lang="tr-TR" dirty="0" smtClean="0"/>
              <a:t>Oksijensiz solunumda son ürün oluşturmak için kullanılır</a:t>
            </a:r>
          </a:p>
          <a:p>
            <a:r>
              <a:rPr lang="tr-TR" dirty="0" smtClean="0"/>
              <a:t>Oksijenli solunumda ise ETS ‘ye aktarılarak ATP üretmek için kullanılır.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NOT</a:t>
            </a:r>
            <a:r>
              <a:rPr lang="tr-TR" dirty="0" smtClean="0"/>
              <a:t>: </a:t>
            </a:r>
            <a:r>
              <a:rPr lang="tr-TR" dirty="0" err="1" smtClean="0"/>
              <a:t>Glikoliz</a:t>
            </a:r>
            <a:r>
              <a:rPr lang="tr-TR" dirty="0" smtClean="0"/>
              <a:t> reaksiyonlarında NAD molekülü indirgenir.</a:t>
            </a:r>
            <a:r>
              <a:rPr lang="tr-TR" dirty="0" err="1" smtClean="0"/>
              <a:t>NAD’ın</a:t>
            </a:r>
            <a:r>
              <a:rPr lang="tr-TR" dirty="0" smtClean="0"/>
              <a:t> yükseltgenmesi </a:t>
            </a:r>
            <a:r>
              <a:rPr lang="tr-TR" dirty="0" err="1" smtClean="0"/>
              <a:t>glikolizden</a:t>
            </a:r>
            <a:r>
              <a:rPr lang="tr-TR" dirty="0" smtClean="0"/>
              <a:t> sonraki aşamalarda olur.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SORU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tr-TR" b="1" dirty="0" err="1" smtClean="0"/>
              <a:t>Glikoliz</a:t>
            </a:r>
            <a:r>
              <a:rPr lang="tr-TR" b="1" dirty="0" smtClean="0"/>
              <a:t> reaksiyonlarıyla ilgili aşağıda verilen yargıları doğru ya da yanlış olarak değerlendiriniz</a:t>
            </a:r>
            <a:r>
              <a:rPr lang="tr-TR" dirty="0" smtClean="0"/>
              <a:t>:</a:t>
            </a:r>
          </a:p>
          <a:p>
            <a:r>
              <a:rPr lang="tr-TR" dirty="0" smtClean="0"/>
              <a:t>1.Tüm canlı hücrelerin sitoplazmasında gerçekleşir.(D/Y)</a:t>
            </a:r>
          </a:p>
          <a:p>
            <a:r>
              <a:rPr lang="tr-TR" dirty="0" smtClean="0"/>
              <a:t>2.Son ürünü hücre </a:t>
            </a:r>
            <a:r>
              <a:rPr lang="tr-TR" dirty="0" err="1" smtClean="0"/>
              <a:t>pH’sını</a:t>
            </a:r>
            <a:r>
              <a:rPr lang="tr-TR" dirty="0" smtClean="0"/>
              <a:t> artırır.(D/Y)</a:t>
            </a:r>
          </a:p>
          <a:p>
            <a:r>
              <a:rPr lang="tr-TR" dirty="0" smtClean="0"/>
              <a:t>3.Bütün canlılarda aynı enzimlerle gerçekleştirilir.(D/Y)</a:t>
            </a:r>
          </a:p>
          <a:p>
            <a:r>
              <a:rPr lang="tr-TR" dirty="0" smtClean="0"/>
              <a:t>4.SDF ile toplamda 2 ATP üretilir.(D/Y)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sse Senedi">
  <a:themeElements>
    <a:clrScheme name="Hisse Senedi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isse Senedi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isse Senedi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533</TotalTime>
  <Words>1206</Words>
  <Application>Microsoft Office PowerPoint</Application>
  <PresentationFormat>Ekran Gösterisi (4:3)</PresentationFormat>
  <Paragraphs>273</Paragraphs>
  <Slides>68</Slides>
  <Notes>8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Katıştırılmış OLE Hizmet Programları</vt:lpstr>
      </vt:variant>
      <vt:variant>
        <vt:i4>1</vt:i4>
      </vt:variant>
      <vt:variant>
        <vt:lpstr>Slayt Başlıkları</vt:lpstr>
      </vt:variant>
      <vt:variant>
        <vt:i4>68</vt:i4>
      </vt:variant>
    </vt:vector>
  </HeadingPairs>
  <TitlesOfParts>
    <vt:vector size="70" baseType="lpstr">
      <vt:lpstr>Hisse Senedi</vt:lpstr>
      <vt:lpstr>Bitmap Image</vt:lpstr>
      <vt:lpstr>SOLUNUM</vt:lpstr>
      <vt:lpstr>Slayt 2</vt:lpstr>
      <vt:lpstr>SORU</vt:lpstr>
      <vt:lpstr>Hücresel Solunum</vt:lpstr>
      <vt:lpstr>GLİKOLİZ ÖZET</vt:lpstr>
      <vt:lpstr>Glikoliz Özet</vt:lpstr>
      <vt:lpstr>Slayt 7</vt:lpstr>
      <vt:lpstr>Slayt 8</vt:lpstr>
      <vt:lpstr>SORU</vt:lpstr>
      <vt:lpstr>PİRUVAT KAVŞAK AĞZI GİBİDİR!</vt:lpstr>
      <vt:lpstr>FERMANTASYON</vt:lpstr>
      <vt:lpstr>Fermantasyon</vt:lpstr>
      <vt:lpstr>FARKLAR</vt:lpstr>
      <vt:lpstr>FERMANTASYON</vt:lpstr>
      <vt:lpstr>Fermantasyonu Etkileyen Faktörler</vt:lpstr>
      <vt:lpstr>Oksijensiz Solunum</vt:lpstr>
      <vt:lpstr>OKSİJENLİ SOLUNUM</vt:lpstr>
      <vt:lpstr>Slayt 18</vt:lpstr>
      <vt:lpstr>Oksijenli Solunum Basamakları Hücrede Nerede Gerçekleşir?</vt:lpstr>
      <vt:lpstr>Mitokondri Yapısı</vt:lpstr>
      <vt:lpstr>Hücresel Solunumun Gerçekleştiği Yerler</vt:lpstr>
      <vt:lpstr>Krebs Döngüsü Hikayesi</vt:lpstr>
      <vt:lpstr>KREBS DÖNGÜSÜNE HAZIRLIK</vt:lpstr>
      <vt:lpstr>Krebs Döngüsü</vt:lpstr>
      <vt:lpstr>Slayt 25</vt:lpstr>
      <vt:lpstr>Krebs</vt:lpstr>
      <vt:lpstr>Krebs Döngüsü</vt:lpstr>
      <vt:lpstr>Slayt 28</vt:lpstr>
      <vt:lpstr>Slayt 29</vt:lpstr>
      <vt:lpstr>ETS (Oksidatif Fosforilasyon)</vt:lpstr>
      <vt:lpstr>ETS’nin Çalışma Mekanizması</vt:lpstr>
      <vt:lpstr>ETS</vt:lpstr>
      <vt:lpstr>Slayt 33</vt:lpstr>
      <vt:lpstr>Slayt 34</vt:lpstr>
      <vt:lpstr>ATP Hesaplanması</vt:lpstr>
      <vt:lpstr>Slayt 36</vt:lpstr>
      <vt:lpstr>Slayt 37</vt:lpstr>
      <vt:lpstr>Üretilen Su</vt:lpstr>
      <vt:lpstr>Slayt 39</vt:lpstr>
      <vt:lpstr>Slayt 40</vt:lpstr>
      <vt:lpstr>Slayt 41</vt:lpstr>
      <vt:lpstr>SOLUNUM KATSAYISI</vt:lpstr>
      <vt:lpstr>Solunum-Fermantasyon</vt:lpstr>
      <vt:lpstr>Fermantasyon-Solunum</vt:lpstr>
      <vt:lpstr>Slayt 45</vt:lpstr>
      <vt:lpstr>FOTOSENTEZ VE O2’Lİ SOLUNUM</vt:lpstr>
      <vt:lpstr>2010 LYS</vt:lpstr>
      <vt:lpstr>2011 LYS</vt:lpstr>
      <vt:lpstr>2010 YGS</vt:lpstr>
      <vt:lpstr>2012 LYS</vt:lpstr>
      <vt:lpstr>Slayt 51</vt:lpstr>
      <vt:lpstr>Slayt 52</vt:lpstr>
      <vt:lpstr>Slayt 53</vt:lpstr>
      <vt:lpstr>Slayt 54</vt:lpstr>
      <vt:lpstr>Slayt 55</vt:lpstr>
      <vt:lpstr>Slayt 56</vt:lpstr>
      <vt:lpstr>Slayt 57</vt:lpstr>
      <vt:lpstr>Slayt 58</vt:lpstr>
      <vt:lpstr>Slayt 59</vt:lpstr>
      <vt:lpstr>Slayt 60</vt:lpstr>
      <vt:lpstr>Slayt 61</vt:lpstr>
      <vt:lpstr>Slayt 62</vt:lpstr>
      <vt:lpstr>Slayt 63</vt:lpstr>
      <vt:lpstr>Slayt 64</vt:lpstr>
      <vt:lpstr>Slayt 65</vt:lpstr>
      <vt:lpstr>Slayt 66</vt:lpstr>
      <vt:lpstr>Slayt 67</vt:lpstr>
      <vt:lpstr>Slayt 68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SOLUNUM</dc:title>
  <dc:creator>pc</dc:creator>
  <cp:lastModifiedBy>pc</cp:lastModifiedBy>
  <cp:revision>67</cp:revision>
  <dcterms:created xsi:type="dcterms:W3CDTF">2015-09-14T18:24:23Z</dcterms:created>
  <dcterms:modified xsi:type="dcterms:W3CDTF">2016-12-06T10:46:08Z</dcterms:modified>
</cp:coreProperties>
</file>